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2"/>
  </p:notesMasterIdLst>
  <p:sldIdLst>
    <p:sldId id="284" r:id="rId2"/>
    <p:sldId id="256" r:id="rId3"/>
    <p:sldId id="257" r:id="rId4"/>
    <p:sldId id="285" r:id="rId5"/>
    <p:sldId id="286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8288000" cy="10287000"/>
  <p:notesSz cx="6858000" cy="9144000"/>
  <p:embeddedFontLst>
    <p:embeddedFont>
      <p:font typeface="Open Sans" panose="020B0606030504020204" pitchFamily="34" charset="0"/>
      <p:regular r:id="rId33"/>
    </p:embeddedFont>
    <p:embeddedFont>
      <p:font typeface="Open Sauce" pitchFamily="2" charset="77"/>
      <p:regular r:id="rId34"/>
    </p:embeddedFont>
    <p:embeddedFont>
      <p:font typeface="Open Sauce Bold" pitchFamily="2" charset="77"/>
      <p:regular r:id="rId35"/>
      <p:bold r:id="rId36"/>
    </p:embeddedFont>
    <p:embeddedFont>
      <p:font typeface="Open Sauce Heavy" pitchFamily="2" charset="77"/>
      <p:regular r:id="rId37"/>
      <p:bold r:id="rId38"/>
    </p:embeddedFont>
    <p:embeddedFont>
      <p:font typeface="Open Sauce Medium" pitchFamily="2" charset="77"/>
      <p:regular r:id="rId39"/>
    </p:embeddedFont>
    <p:embeddedFont>
      <p:font typeface="Poppins" pitchFamily="2" charset="77"/>
      <p:regular r:id="rId40"/>
    </p:embeddedFont>
    <p:embeddedFont>
      <p:font typeface="Poppins Bold" pitchFamily="2" charset="77"/>
      <p:regular r:id="rId41"/>
      <p:bold r:id="rId42"/>
    </p:embeddedFont>
    <p:embeddedFont>
      <p:font typeface="Telegraf" pitchFamily="2" charset="77"/>
      <p:regular r:id="rId43"/>
    </p:embeddedFont>
    <p:embeddedFont>
      <p:font typeface="Telegraf Bold" pitchFamily="2" charset="77"/>
      <p:regular r:id="rId44"/>
      <p:bold r:id="rId45"/>
    </p:embeddedFont>
    <p:embeddedFont>
      <p:font typeface="Times New Roman Italics" panose="02020503050405090304" pitchFamily="18" charset="0"/>
      <p:regular r:id="rId46"/>
      <p: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68" autoAdjust="0"/>
    <p:restoredTop sz="94583" autoAdjust="0"/>
  </p:normalViewPr>
  <p:slideViewPr>
    <p:cSldViewPr>
      <p:cViewPr varScale="1">
        <p:scale>
          <a:sx n="32" d="100"/>
          <a:sy n="32" d="100"/>
        </p:scale>
        <p:origin x="168" y="16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4EF-3A25-E94B-BECE-EB7E0AA76F76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0FD19-06BF-5944-90EF-96D9595C3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8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0a3be312d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e0a3be312d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d7d5b2d3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d7d5b2d3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victoria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914400" lvl="0" indent="-685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828800" lvl="1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743200" lvl="2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3657600" lvl="3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4572000" lvl="4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5486400" lvl="5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6400800" lvl="6" indent="-635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7315200" lvl="7" indent="-635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8229600" lvl="8" indent="-635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6041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Screenshot 2026-05-09 at 7.56.2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8288000" cy="10300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2057400"/>
            <a:ext cx="8641761" cy="7499107"/>
            <a:chOff x="0" y="0"/>
            <a:chExt cx="2276019" cy="19750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019" cy="1975074"/>
            </a:xfrm>
            <a:custGeom>
              <a:avLst/>
              <a:gdLst/>
              <a:ahLst/>
              <a:cxnLst/>
              <a:rect l="l" t="t" r="r" b="b"/>
              <a:pathLst>
                <a:path w="2276019" h="1975074">
                  <a:moveTo>
                    <a:pt x="50169" y="0"/>
                  </a:moveTo>
                  <a:lnTo>
                    <a:pt x="2225851" y="0"/>
                  </a:lnTo>
                  <a:cubicBezTo>
                    <a:pt x="2239156" y="0"/>
                    <a:pt x="2251917" y="5286"/>
                    <a:pt x="2261325" y="14694"/>
                  </a:cubicBezTo>
                  <a:cubicBezTo>
                    <a:pt x="2270734" y="24103"/>
                    <a:pt x="2276019" y="36863"/>
                    <a:pt x="2276019" y="50169"/>
                  </a:cubicBezTo>
                  <a:lnTo>
                    <a:pt x="2276019" y="1924905"/>
                  </a:lnTo>
                  <a:cubicBezTo>
                    <a:pt x="2276019" y="1952612"/>
                    <a:pt x="2253558" y="1975074"/>
                    <a:pt x="2225851" y="1975074"/>
                  </a:cubicBezTo>
                  <a:lnTo>
                    <a:pt x="50169" y="1975074"/>
                  </a:lnTo>
                  <a:cubicBezTo>
                    <a:pt x="36863" y="1975074"/>
                    <a:pt x="24103" y="1969788"/>
                    <a:pt x="14694" y="1960380"/>
                  </a:cubicBezTo>
                  <a:cubicBezTo>
                    <a:pt x="5286" y="1950971"/>
                    <a:pt x="0" y="1938210"/>
                    <a:pt x="0" y="1924905"/>
                  </a:cubicBezTo>
                  <a:lnTo>
                    <a:pt x="0" y="50169"/>
                  </a:lnTo>
                  <a:cubicBezTo>
                    <a:pt x="0" y="36863"/>
                    <a:pt x="5286" y="24103"/>
                    <a:pt x="14694" y="14694"/>
                  </a:cubicBezTo>
                  <a:cubicBezTo>
                    <a:pt x="24103" y="5286"/>
                    <a:pt x="36863" y="0"/>
                    <a:pt x="5016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276019" cy="2013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1830648"/>
            <a:ext cx="8653660" cy="7404526"/>
            <a:chOff x="0" y="0"/>
            <a:chExt cx="2279153" cy="19501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79153" cy="1950163"/>
            </a:xfrm>
            <a:custGeom>
              <a:avLst/>
              <a:gdLst/>
              <a:ahLst/>
              <a:cxnLst/>
              <a:rect l="l" t="t" r="r" b="b"/>
              <a:pathLst>
                <a:path w="2279153" h="1950163">
                  <a:moveTo>
                    <a:pt x="50100" y="0"/>
                  </a:moveTo>
                  <a:lnTo>
                    <a:pt x="2229053" y="0"/>
                  </a:lnTo>
                  <a:cubicBezTo>
                    <a:pt x="2256723" y="0"/>
                    <a:pt x="2279153" y="22430"/>
                    <a:pt x="2279153" y="50100"/>
                  </a:cubicBezTo>
                  <a:lnTo>
                    <a:pt x="2279153" y="1900063"/>
                  </a:lnTo>
                  <a:cubicBezTo>
                    <a:pt x="2279153" y="1927733"/>
                    <a:pt x="2256723" y="1950163"/>
                    <a:pt x="2229053" y="1950163"/>
                  </a:cubicBezTo>
                  <a:lnTo>
                    <a:pt x="50100" y="1950163"/>
                  </a:lnTo>
                  <a:cubicBezTo>
                    <a:pt x="22430" y="1950163"/>
                    <a:pt x="0" y="1927733"/>
                    <a:pt x="0" y="1900063"/>
                  </a:cubicBezTo>
                  <a:lnTo>
                    <a:pt x="0" y="50100"/>
                  </a:lnTo>
                  <a:cubicBezTo>
                    <a:pt x="0" y="22430"/>
                    <a:pt x="22430" y="0"/>
                    <a:pt x="501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79153" cy="1988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632798" y="2695502"/>
            <a:ext cx="3617663" cy="2129362"/>
          </a:xfrm>
          <a:custGeom>
            <a:avLst/>
            <a:gdLst/>
            <a:ahLst/>
            <a:cxnLst/>
            <a:rect l="l" t="t" r="r" b="b"/>
            <a:pathLst>
              <a:path w="3617663" h="2129362">
                <a:moveTo>
                  <a:pt x="0" y="0"/>
                </a:moveTo>
                <a:lnTo>
                  <a:pt x="3617663" y="0"/>
                </a:lnTo>
                <a:lnTo>
                  <a:pt x="3617663" y="2129362"/>
                </a:lnTo>
                <a:lnTo>
                  <a:pt x="0" y="21293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024" t="-28978" r="-19451" b="-2786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10568084" y="1830648"/>
            <a:ext cx="7004212" cy="1301958"/>
            <a:chOff x="0" y="0"/>
            <a:chExt cx="1844731" cy="3429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RANK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GENES BASED ON LOG2FOLD CHANGE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568084" y="3617599"/>
            <a:ext cx="7004212" cy="1301958"/>
            <a:chOff x="0" y="0"/>
            <a:chExt cx="1844731" cy="34290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CALCULATE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ENRICHMENT SCORE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568084" y="5452566"/>
            <a:ext cx="7004212" cy="1301958"/>
            <a:chOff x="0" y="0"/>
            <a:chExt cx="1844731" cy="34290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COMPUTE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P-VALUES W/ PERMUTATION TEST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568084" y="7287532"/>
            <a:ext cx="7004212" cy="1301958"/>
            <a:chOff x="0" y="0"/>
            <a:chExt cx="1844731" cy="34290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PLOT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AND INTERPRET DATA</a:t>
              </a:r>
            </a:p>
          </p:txBody>
        </p:sp>
      </p:grpSp>
      <p:sp>
        <p:nvSpPr>
          <p:cNvPr id="25" name="Freeform 25"/>
          <p:cNvSpPr/>
          <p:nvPr/>
        </p:nvSpPr>
        <p:spPr>
          <a:xfrm rot="5400000">
            <a:off x="13763805" y="3173339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TextBox 26"/>
          <p:cNvSpPr txBox="1"/>
          <p:nvPr/>
        </p:nvSpPr>
        <p:spPr>
          <a:xfrm>
            <a:off x="1600868" y="5402261"/>
            <a:ext cx="7047997" cy="305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GSEA is a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computational tool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that identifies if a set of genes is overrepresented in a biological dataset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Calculating “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enrichment scores” 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helps determine whether the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gene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is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linked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to a known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biological pathway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726346" y="3571008"/>
            <a:ext cx="7305297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b="1" spc="-288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What is                     ?</a:t>
            </a:r>
          </a:p>
        </p:txBody>
      </p:sp>
      <p:sp>
        <p:nvSpPr>
          <p:cNvPr id="28" name="Freeform 28"/>
          <p:cNvSpPr/>
          <p:nvPr/>
        </p:nvSpPr>
        <p:spPr>
          <a:xfrm rot="5400000">
            <a:off x="13763805" y="5005626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5400000">
            <a:off x="13763805" y="6845250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2621" y="699341"/>
            <a:ext cx="17226447" cy="9301849"/>
            <a:chOff x="0" y="0"/>
            <a:chExt cx="4537007" cy="24498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09033D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221" y="546941"/>
            <a:ext cx="17226447" cy="9301849"/>
            <a:chOff x="0" y="0"/>
            <a:chExt cx="4537007" cy="24498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1813941"/>
            <a:ext cx="9376984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Enrichment Score (ES)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2712720"/>
            <a:ext cx="1623060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Consider a list of NR ranked genes, L = {g1, g2, . . . , gN}, and an independent gene set, S, consisting of NH genes.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542" y="3955796"/>
            <a:ext cx="6822950" cy="235554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7325" y="4355079"/>
            <a:ext cx="5160571" cy="157684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378" y="5133689"/>
            <a:ext cx="8223245" cy="2501884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028700" y="3385185"/>
            <a:ext cx="16230600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-108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For each position i = 1, 2, . . . , N we compute the fraction of genes that are in S (call these “hits”) and the fraction of genes that aren’t in S (call these “misses”)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173908" y="7226527"/>
            <a:ext cx="6233517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1"/>
              </a:lnSpc>
              <a:spcBef>
                <a:spcPct val="0"/>
              </a:spcBef>
            </a:pPr>
            <a:r>
              <a:rPr lang="en-US" sz="2422" b="1" spc="-109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 An “enrichment score” is defined as follows: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361663" y="4945075"/>
            <a:ext cx="1339960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where,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1487" y="7134513"/>
            <a:ext cx="9738360" cy="2241369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028700" y="9220200"/>
            <a:ext cx="2350443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(Subramanian et al., 2005)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803986" y="803986"/>
            <a:ext cx="449429" cy="449429"/>
          </a:xfrm>
          <a:custGeom>
            <a:avLst/>
            <a:gdLst/>
            <a:ahLst/>
            <a:cxnLst/>
            <a:rect l="l" t="t" r="r" b="b"/>
            <a:pathLst>
              <a:path w="449429" h="449429">
                <a:moveTo>
                  <a:pt x="0" y="0"/>
                </a:moveTo>
                <a:lnTo>
                  <a:pt x="449428" y="0"/>
                </a:lnTo>
                <a:lnTo>
                  <a:pt x="449428" y="449428"/>
                </a:lnTo>
                <a:lnTo>
                  <a:pt x="0" y="4494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803986" y="1790346"/>
            <a:ext cx="6301476" cy="5911234"/>
            <a:chOff x="0" y="0"/>
            <a:chExt cx="1659648" cy="15568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59648" cy="1556868"/>
            </a:xfrm>
            <a:custGeom>
              <a:avLst/>
              <a:gdLst/>
              <a:ahLst/>
              <a:cxnLst/>
              <a:rect l="l" t="t" r="r" b="b"/>
              <a:pathLst>
                <a:path w="1659648" h="1556868">
                  <a:moveTo>
                    <a:pt x="68801" y="0"/>
                  </a:moveTo>
                  <a:lnTo>
                    <a:pt x="1590847" y="0"/>
                  </a:lnTo>
                  <a:cubicBezTo>
                    <a:pt x="1609094" y="0"/>
                    <a:pt x="1626594" y="7249"/>
                    <a:pt x="1639497" y="20151"/>
                  </a:cubicBezTo>
                  <a:cubicBezTo>
                    <a:pt x="1652399" y="33054"/>
                    <a:pt x="1659648" y="50554"/>
                    <a:pt x="1659648" y="68801"/>
                  </a:cubicBezTo>
                  <a:lnTo>
                    <a:pt x="1659648" y="1488067"/>
                  </a:lnTo>
                  <a:cubicBezTo>
                    <a:pt x="1659648" y="1506314"/>
                    <a:pt x="1652399" y="1523814"/>
                    <a:pt x="1639497" y="1536717"/>
                  </a:cubicBezTo>
                  <a:cubicBezTo>
                    <a:pt x="1626594" y="1549620"/>
                    <a:pt x="1609094" y="1556868"/>
                    <a:pt x="1590847" y="1556868"/>
                  </a:cubicBezTo>
                  <a:lnTo>
                    <a:pt x="68801" y="1556868"/>
                  </a:lnTo>
                  <a:cubicBezTo>
                    <a:pt x="50554" y="1556868"/>
                    <a:pt x="33054" y="1549620"/>
                    <a:pt x="20151" y="1536717"/>
                  </a:cubicBezTo>
                  <a:cubicBezTo>
                    <a:pt x="7249" y="1523814"/>
                    <a:pt x="0" y="1506314"/>
                    <a:pt x="0" y="1488067"/>
                  </a:cubicBezTo>
                  <a:lnTo>
                    <a:pt x="0" y="68801"/>
                  </a:lnTo>
                  <a:cubicBezTo>
                    <a:pt x="0" y="50554"/>
                    <a:pt x="7249" y="33054"/>
                    <a:pt x="20151" y="20151"/>
                  </a:cubicBezTo>
                  <a:cubicBezTo>
                    <a:pt x="33054" y="7249"/>
                    <a:pt x="50554" y="0"/>
                    <a:pt x="6880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659648" cy="1623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03689" y="803986"/>
            <a:ext cx="9783203" cy="7942645"/>
            <a:chOff x="0" y="0"/>
            <a:chExt cx="2576646" cy="20918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76646" cy="2091890"/>
            </a:xfrm>
            <a:custGeom>
              <a:avLst/>
              <a:gdLst/>
              <a:ahLst/>
              <a:cxnLst/>
              <a:rect l="l" t="t" r="r" b="b"/>
              <a:pathLst>
                <a:path w="2576646" h="2091890">
                  <a:moveTo>
                    <a:pt x="44315" y="0"/>
                  </a:moveTo>
                  <a:lnTo>
                    <a:pt x="2532331" y="0"/>
                  </a:lnTo>
                  <a:cubicBezTo>
                    <a:pt x="2556806" y="0"/>
                    <a:pt x="2576646" y="19841"/>
                    <a:pt x="2576646" y="44315"/>
                  </a:cubicBezTo>
                  <a:lnTo>
                    <a:pt x="2576646" y="2047575"/>
                  </a:lnTo>
                  <a:cubicBezTo>
                    <a:pt x="2576646" y="2059328"/>
                    <a:pt x="2571977" y="2070600"/>
                    <a:pt x="2563667" y="2078911"/>
                  </a:cubicBezTo>
                  <a:cubicBezTo>
                    <a:pt x="2555356" y="2087221"/>
                    <a:pt x="2544084" y="2091890"/>
                    <a:pt x="2532331" y="2091890"/>
                  </a:cubicBezTo>
                  <a:lnTo>
                    <a:pt x="44315" y="2091890"/>
                  </a:lnTo>
                  <a:cubicBezTo>
                    <a:pt x="32562" y="2091890"/>
                    <a:pt x="21290" y="2087221"/>
                    <a:pt x="12980" y="2078911"/>
                  </a:cubicBezTo>
                  <a:cubicBezTo>
                    <a:pt x="4669" y="2070600"/>
                    <a:pt x="0" y="2059328"/>
                    <a:pt x="0" y="2047575"/>
                  </a:cubicBezTo>
                  <a:lnTo>
                    <a:pt x="0" y="44315"/>
                  </a:lnTo>
                  <a:cubicBezTo>
                    <a:pt x="0" y="32562"/>
                    <a:pt x="4669" y="21290"/>
                    <a:pt x="12980" y="12980"/>
                  </a:cubicBezTo>
                  <a:cubicBezTo>
                    <a:pt x="21290" y="4669"/>
                    <a:pt x="32562" y="0"/>
                    <a:pt x="4431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80000"/>
                  </a:srgbClr>
                </a:gs>
                <a:gs pos="50000">
                  <a:srgbClr val="EB0000">
                    <a:alpha val="80000"/>
                  </a:srgbClr>
                </a:gs>
                <a:gs pos="100000">
                  <a:srgbClr val="A000EB">
                    <a:alpha val="8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66675"/>
              <a:ext cx="2576646" cy="2158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5777348" y="2244635"/>
            <a:ext cx="799770" cy="799770"/>
          </a:xfrm>
          <a:custGeom>
            <a:avLst/>
            <a:gdLst/>
            <a:ahLst/>
            <a:cxnLst/>
            <a:rect l="l" t="t" r="r" b="b"/>
            <a:pathLst>
              <a:path w="799770" h="799770">
                <a:moveTo>
                  <a:pt x="0" y="0"/>
                </a:moveTo>
                <a:lnTo>
                  <a:pt x="799770" y="0"/>
                </a:lnTo>
                <a:lnTo>
                  <a:pt x="799770" y="799770"/>
                </a:lnTo>
                <a:lnTo>
                  <a:pt x="0" y="7997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8318590" y="2977730"/>
            <a:ext cx="8798569" cy="922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To assess significance, the observed ES is compared to a null distribution ESNULL with random phenotypes.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267076" y="1807019"/>
            <a:ext cx="8656428" cy="837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43"/>
              </a:lnSpc>
            </a:pPr>
            <a:r>
              <a:rPr lang="en-US" sz="6219" spc="-27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Phenotype Permutation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77852" y="3826046"/>
            <a:ext cx="4514734" cy="2228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959"/>
              </a:lnSpc>
            </a:pPr>
            <a:r>
              <a:rPr lang="en-US" sz="6399" spc="-28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Significance Testing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18590" y="4710011"/>
            <a:ext cx="8798569" cy="3358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1. Randomly </a:t>
            </a: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shuffle</a:t>
            </a: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phenotypes and </a:t>
            </a: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recompute</a:t>
            </a: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the ES</a:t>
            </a:r>
          </a:p>
          <a:p>
            <a:pPr algn="l">
              <a:lnSpc>
                <a:spcPts val="3359"/>
              </a:lnSpc>
            </a:pPr>
            <a:endParaRPr lang="en-US"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2. Repeat this 1,000 times to </a:t>
            </a: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generate a distribution</a:t>
            </a: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of null scores (ESₙᵤₗₗ).</a:t>
            </a:r>
          </a:p>
          <a:p>
            <a:pPr algn="l">
              <a:lnSpc>
                <a:spcPts val="3359"/>
              </a:lnSpc>
            </a:pPr>
            <a:endParaRPr lang="en-US" sz="240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3. </a:t>
            </a:r>
            <a:r>
              <a:rPr lang="en-US" sz="24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Calculate</a:t>
            </a:r>
            <a:r>
              <a:rPr lang="en-US" sz="24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the p-value from the fraction of values greater or equal to the observed ES within the null distribution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766717" y="8190068"/>
            <a:ext cx="2350443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(Subramanian et al., 2005)</a:t>
            </a:r>
          </a:p>
        </p:txBody>
      </p:sp>
      <p:sp>
        <p:nvSpPr>
          <p:cNvPr id="19" name="Freeform 19"/>
          <p:cNvSpPr/>
          <p:nvPr/>
        </p:nvSpPr>
        <p:spPr>
          <a:xfrm>
            <a:off x="5164577" y="5978347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8"/>
                </a:lnTo>
                <a:lnTo>
                  <a:pt x="0" y="888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5777348" y="5978347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2" y="0"/>
                </a:lnTo>
                <a:lnTo>
                  <a:pt x="612772" y="888518"/>
                </a:lnTo>
                <a:lnTo>
                  <a:pt x="0" y="888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675520" y="7416443"/>
            <a:ext cx="4101829" cy="3683714"/>
          </a:xfrm>
          <a:custGeom>
            <a:avLst/>
            <a:gdLst/>
            <a:ahLst/>
            <a:cxnLst/>
            <a:rect l="l" t="t" r="r" b="b"/>
            <a:pathLst>
              <a:path w="4101829" h="3683714">
                <a:moveTo>
                  <a:pt x="0" y="0"/>
                </a:moveTo>
                <a:lnTo>
                  <a:pt x="4101828" y="0"/>
                </a:lnTo>
                <a:lnTo>
                  <a:pt x="4101828" y="3683714"/>
                </a:lnTo>
                <a:lnTo>
                  <a:pt x="0" y="36837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788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550652"/>
            <a:ext cx="16230600" cy="7457822"/>
            <a:chOff x="0" y="0"/>
            <a:chExt cx="4274726" cy="1964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964200"/>
            </a:xfrm>
            <a:custGeom>
              <a:avLst/>
              <a:gdLst/>
              <a:ahLst/>
              <a:cxnLst/>
              <a:rect l="l" t="t" r="r" b="b"/>
              <a:pathLst>
                <a:path w="4274726" h="1964200">
                  <a:moveTo>
                    <a:pt x="26712" y="0"/>
                  </a:moveTo>
                  <a:lnTo>
                    <a:pt x="4248014" y="0"/>
                  </a:lnTo>
                  <a:cubicBezTo>
                    <a:pt x="4255098" y="0"/>
                    <a:pt x="4261893" y="2814"/>
                    <a:pt x="4266902" y="7824"/>
                  </a:cubicBezTo>
                  <a:cubicBezTo>
                    <a:pt x="4271912" y="12833"/>
                    <a:pt x="4274726" y="19627"/>
                    <a:pt x="4274726" y="26712"/>
                  </a:cubicBezTo>
                  <a:lnTo>
                    <a:pt x="4274726" y="1937488"/>
                  </a:lnTo>
                  <a:cubicBezTo>
                    <a:pt x="4274726" y="1944573"/>
                    <a:pt x="4271912" y="1951367"/>
                    <a:pt x="4266902" y="1956376"/>
                  </a:cubicBezTo>
                  <a:cubicBezTo>
                    <a:pt x="4261893" y="1961386"/>
                    <a:pt x="4255098" y="1964200"/>
                    <a:pt x="4248014" y="1964200"/>
                  </a:cubicBezTo>
                  <a:lnTo>
                    <a:pt x="26712" y="1964200"/>
                  </a:lnTo>
                  <a:cubicBezTo>
                    <a:pt x="19627" y="1964200"/>
                    <a:pt x="12833" y="1961386"/>
                    <a:pt x="7824" y="1956376"/>
                  </a:cubicBezTo>
                  <a:cubicBezTo>
                    <a:pt x="2814" y="1951367"/>
                    <a:pt x="0" y="1944573"/>
                    <a:pt x="0" y="1937488"/>
                  </a:cubicBezTo>
                  <a:lnTo>
                    <a:pt x="0" y="26712"/>
                  </a:lnTo>
                  <a:cubicBezTo>
                    <a:pt x="0" y="19627"/>
                    <a:pt x="2814" y="12833"/>
                    <a:pt x="7824" y="7824"/>
                  </a:cubicBezTo>
                  <a:cubicBezTo>
                    <a:pt x="12833" y="2814"/>
                    <a:pt x="19627" y="0"/>
                    <a:pt x="267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002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620" y="4104080"/>
            <a:ext cx="10599870" cy="365947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776151" y="2813594"/>
            <a:ext cx="13299847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Normalized Enrichment Score (NES)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76151" y="4665368"/>
            <a:ext cx="5472810" cy="2920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spc="-108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Normalized Enrichment Scores (NES)</a:t>
            </a: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allows us to compare ES across gene sets of different sizes. </a:t>
            </a:r>
          </a:p>
          <a:p>
            <a:pPr algn="l">
              <a:lnSpc>
                <a:spcPts val="3359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We normalize each ES by dividing by the expected value of the corresponding null distribution.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F9B">
                <a:alpha val="100000"/>
              </a:srgbClr>
            </a:gs>
            <a:gs pos="50000">
              <a:srgbClr val="EB0000">
                <a:alpha val="100000"/>
              </a:srgbClr>
            </a:gs>
            <a:gs pos="100000">
              <a:srgbClr val="A000EB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0221" y="546941"/>
            <a:ext cx="17226447" cy="9301849"/>
            <a:chOff x="0" y="0"/>
            <a:chExt cx="4537007" cy="24498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221" y="563764"/>
            <a:ext cx="17226447" cy="9301849"/>
            <a:chOff x="0" y="0"/>
            <a:chExt cx="4537007" cy="24498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9033D">
                    <a:alpha val="5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259" y="6355320"/>
            <a:ext cx="3014688" cy="100489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871" y="5039942"/>
            <a:ext cx="5901492" cy="225077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7145" y="6610604"/>
            <a:ext cx="5887013" cy="2245251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4181974" y="5350266"/>
            <a:ext cx="301500" cy="3015004"/>
          </a:xfrm>
          <a:custGeom>
            <a:avLst/>
            <a:gdLst/>
            <a:ahLst/>
            <a:cxnLst/>
            <a:rect l="l" t="t" r="r" b="b"/>
            <a:pathLst>
              <a:path w="301500" h="3015004">
                <a:moveTo>
                  <a:pt x="0" y="0"/>
                </a:moveTo>
                <a:lnTo>
                  <a:pt x="301500" y="0"/>
                </a:lnTo>
                <a:lnTo>
                  <a:pt x="301500" y="3015005"/>
                </a:lnTo>
                <a:lnTo>
                  <a:pt x="0" y="30150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580479" y="2518617"/>
            <a:ext cx="13299847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More On Null Distributions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80479" y="3645996"/>
            <a:ext cx="15127042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 spc="-108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</a:t>
            </a: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is </a:t>
            </a:r>
            <a:r>
              <a:rPr lang="en-US" sz="2400" b="1" spc="-108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positive</a:t>
            </a: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for enrichment at the </a:t>
            </a:r>
            <a:r>
              <a:rPr lang="en-US" sz="2400" b="1" spc="-108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top of the ranked list</a:t>
            </a: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and </a:t>
            </a:r>
            <a:r>
              <a:rPr lang="en-US" sz="2400" b="1" spc="-108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negative</a:t>
            </a: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for enrichment at the </a:t>
            </a:r>
            <a:r>
              <a:rPr lang="en-US" sz="2400" b="1" spc="-108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bottom of the list</a:t>
            </a: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which produces two different null distributions for each set S. Thus, for Normalized Enrichment Scores (NES) and p-values, we derive them from the null distribution corresponding with the sign of the observed ES for each set.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338387" y="5375436"/>
            <a:ext cx="6920913" cy="2989834"/>
          </a:xfrm>
          <a:custGeom>
            <a:avLst/>
            <a:gdLst/>
            <a:ahLst/>
            <a:cxnLst/>
            <a:rect l="l" t="t" r="r" b="b"/>
            <a:pathLst>
              <a:path w="6920913" h="2989834">
                <a:moveTo>
                  <a:pt x="0" y="0"/>
                </a:moveTo>
                <a:lnTo>
                  <a:pt x="6920913" y="0"/>
                </a:lnTo>
                <a:lnTo>
                  <a:pt x="6920913" y="2989835"/>
                </a:lnTo>
                <a:lnTo>
                  <a:pt x="0" y="29898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F9B">
                <a:alpha val="100000"/>
              </a:srgbClr>
            </a:gs>
            <a:gs pos="50000">
              <a:srgbClr val="EB0000">
                <a:alpha val="100000"/>
              </a:srgbClr>
            </a:gs>
            <a:gs pos="100000">
              <a:srgbClr val="A000EB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03986" y="803986"/>
            <a:ext cx="449429" cy="449429"/>
          </a:xfrm>
          <a:custGeom>
            <a:avLst/>
            <a:gdLst/>
            <a:ahLst/>
            <a:cxnLst/>
            <a:rect l="l" t="t" r="r" b="b"/>
            <a:pathLst>
              <a:path w="449429" h="449429">
                <a:moveTo>
                  <a:pt x="0" y="0"/>
                </a:moveTo>
                <a:lnTo>
                  <a:pt x="449428" y="0"/>
                </a:lnTo>
                <a:lnTo>
                  <a:pt x="449428" y="449428"/>
                </a:lnTo>
                <a:lnTo>
                  <a:pt x="0" y="4494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382979" y="4403104"/>
            <a:ext cx="12179177" cy="190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spc="-287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Multiple Testing Correction: </a:t>
            </a:r>
          </a:p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b="1" spc="-198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Benjamini Hochberg (BH) + Storey’s Method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3845" y="806197"/>
            <a:ext cx="5593252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Stat 114: Spring 2026 Final Presentation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86391" y="9220200"/>
            <a:ext cx="6472909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Ethan Aidam, Victoria Chen, Anisha Kolambe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63845" y="6431274"/>
            <a:ext cx="731258" cy="2515259"/>
            <a:chOff x="0" y="0"/>
            <a:chExt cx="975011" cy="3353678"/>
          </a:xfrm>
        </p:grpSpPr>
        <p:sp>
          <p:nvSpPr>
            <p:cNvPr id="10" name="Freeform 10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5196526" y="-50335"/>
            <a:ext cx="731258" cy="2515259"/>
            <a:chOff x="0" y="0"/>
            <a:chExt cx="975011" cy="3353678"/>
          </a:xfrm>
        </p:grpSpPr>
        <p:sp>
          <p:nvSpPr>
            <p:cNvPr id="14" name="Freeform 14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2621" y="699341"/>
            <a:ext cx="17226447" cy="9301849"/>
            <a:chOff x="0" y="0"/>
            <a:chExt cx="4537007" cy="24498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09033D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221" y="546941"/>
            <a:ext cx="17226447" cy="9301849"/>
            <a:chOff x="0" y="0"/>
            <a:chExt cx="4537007" cy="24498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26346" y="2428008"/>
            <a:ext cx="12567998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Why Do We Need Correction?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26346" y="4224068"/>
            <a:ext cx="7026925" cy="392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In our paper, researchers are simultaneously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testing thousands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of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genes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and biological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pathways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for enrichment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If we used the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standard threshold p &lt; 0.05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it would be easy for about 5% of tests to be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significant purely by chance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because so many were examined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9804131" y="4271693"/>
            <a:ext cx="6836490" cy="4070199"/>
            <a:chOff x="0" y="0"/>
            <a:chExt cx="1800557" cy="10719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00557" cy="1071987"/>
            </a:xfrm>
            <a:custGeom>
              <a:avLst/>
              <a:gdLst/>
              <a:ahLst/>
              <a:cxnLst/>
              <a:rect l="l" t="t" r="r" b="b"/>
              <a:pathLst>
                <a:path w="1800557" h="1071987">
                  <a:moveTo>
                    <a:pt x="63417" y="0"/>
                  </a:moveTo>
                  <a:lnTo>
                    <a:pt x="1737140" y="0"/>
                  </a:lnTo>
                  <a:cubicBezTo>
                    <a:pt x="1753959" y="0"/>
                    <a:pt x="1770090" y="6681"/>
                    <a:pt x="1781983" y="18574"/>
                  </a:cubicBezTo>
                  <a:cubicBezTo>
                    <a:pt x="1793876" y="30467"/>
                    <a:pt x="1800557" y="46598"/>
                    <a:pt x="1800557" y="63417"/>
                  </a:cubicBezTo>
                  <a:lnTo>
                    <a:pt x="1800557" y="1008570"/>
                  </a:lnTo>
                  <a:cubicBezTo>
                    <a:pt x="1800557" y="1025389"/>
                    <a:pt x="1793876" y="1041519"/>
                    <a:pt x="1781983" y="1053412"/>
                  </a:cubicBezTo>
                  <a:cubicBezTo>
                    <a:pt x="1770090" y="1065305"/>
                    <a:pt x="1753959" y="1071987"/>
                    <a:pt x="1737140" y="1071987"/>
                  </a:cubicBezTo>
                  <a:lnTo>
                    <a:pt x="63417" y="1071987"/>
                  </a:lnTo>
                  <a:cubicBezTo>
                    <a:pt x="46598" y="1071987"/>
                    <a:pt x="30467" y="1065305"/>
                    <a:pt x="18574" y="1053412"/>
                  </a:cubicBezTo>
                  <a:cubicBezTo>
                    <a:pt x="6681" y="1041519"/>
                    <a:pt x="0" y="1025389"/>
                    <a:pt x="0" y="1008570"/>
                  </a:cubicBezTo>
                  <a:lnTo>
                    <a:pt x="0" y="63417"/>
                  </a:lnTo>
                  <a:cubicBezTo>
                    <a:pt x="0" y="46598"/>
                    <a:pt x="6681" y="30467"/>
                    <a:pt x="18574" y="18574"/>
                  </a:cubicBezTo>
                  <a:cubicBezTo>
                    <a:pt x="30467" y="6681"/>
                    <a:pt x="46598" y="0"/>
                    <a:pt x="63417" y="0"/>
                  </a:cubicBezTo>
                  <a:close/>
                </a:path>
              </a:pathLst>
            </a:custGeom>
            <a:solidFill>
              <a:srgbClr val="4C3193">
                <a:alpha val="8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800557" cy="1110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184786" y="4861890"/>
            <a:ext cx="6075180" cy="305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Testing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20,000 genes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-&gt;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20,000 x 0.05 =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1,000 expected false positives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by chance alone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This leads to an inflated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false discovery rate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that needs correcting through BH or Storey’s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9172451" y="3633871"/>
            <a:ext cx="1263360" cy="1275644"/>
            <a:chOff x="0" y="0"/>
            <a:chExt cx="332737" cy="33597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32737" cy="335972"/>
            </a:xfrm>
            <a:custGeom>
              <a:avLst/>
              <a:gdLst/>
              <a:ahLst/>
              <a:cxnLst/>
              <a:rect l="l" t="t" r="r" b="b"/>
              <a:pathLst>
                <a:path w="332737" h="335972">
                  <a:moveTo>
                    <a:pt x="166368" y="0"/>
                  </a:moveTo>
                  <a:lnTo>
                    <a:pt x="166368" y="0"/>
                  </a:lnTo>
                  <a:cubicBezTo>
                    <a:pt x="258251" y="0"/>
                    <a:pt x="332737" y="74486"/>
                    <a:pt x="332737" y="166368"/>
                  </a:cubicBezTo>
                  <a:lnTo>
                    <a:pt x="332737" y="169604"/>
                  </a:lnTo>
                  <a:cubicBezTo>
                    <a:pt x="332737" y="261486"/>
                    <a:pt x="258251" y="335972"/>
                    <a:pt x="166368" y="335972"/>
                  </a:cubicBezTo>
                  <a:lnTo>
                    <a:pt x="166368" y="335972"/>
                  </a:lnTo>
                  <a:cubicBezTo>
                    <a:pt x="74486" y="335972"/>
                    <a:pt x="0" y="261486"/>
                    <a:pt x="0" y="169604"/>
                  </a:cubicBezTo>
                  <a:lnTo>
                    <a:pt x="0" y="166368"/>
                  </a:lnTo>
                  <a:cubicBezTo>
                    <a:pt x="0" y="74486"/>
                    <a:pt x="74486" y="0"/>
                    <a:pt x="166368" y="0"/>
                  </a:cubicBezTo>
                  <a:close/>
                </a:path>
              </a:pathLst>
            </a:custGeom>
            <a:solidFill>
              <a:srgbClr val="AD96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85725"/>
              <a:ext cx="332737" cy="4216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800" b="1" spc="-216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Ex.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1429665"/>
            <a:ext cx="16691503" cy="7620915"/>
            <a:chOff x="0" y="0"/>
            <a:chExt cx="4396116" cy="200715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6116" cy="2007155"/>
            </a:xfrm>
            <a:custGeom>
              <a:avLst/>
              <a:gdLst/>
              <a:ahLst/>
              <a:cxnLst/>
              <a:rect l="l" t="t" r="r" b="b"/>
              <a:pathLst>
                <a:path w="4396116" h="2007155">
                  <a:moveTo>
                    <a:pt x="25974" y="0"/>
                  </a:moveTo>
                  <a:lnTo>
                    <a:pt x="4370142" y="0"/>
                  </a:lnTo>
                  <a:cubicBezTo>
                    <a:pt x="4377031" y="0"/>
                    <a:pt x="4383637" y="2737"/>
                    <a:pt x="4388508" y="7608"/>
                  </a:cubicBezTo>
                  <a:cubicBezTo>
                    <a:pt x="4393380" y="12479"/>
                    <a:pt x="4396116" y="19085"/>
                    <a:pt x="4396116" y="25974"/>
                  </a:cubicBezTo>
                  <a:lnTo>
                    <a:pt x="4396116" y="1981180"/>
                  </a:lnTo>
                  <a:cubicBezTo>
                    <a:pt x="4396116" y="1995526"/>
                    <a:pt x="4384487" y="2007155"/>
                    <a:pt x="4370142" y="2007155"/>
                  </a:cubicBezTo>
                  <a:lnTo>
                    <a:pt x="25974" y="2007155"/>
                  </a:lnTo>
                  <a:cubicBezTo>
                    <a:pt x="19085" y="2007155"/>
                    <a:pt x="12479" y="2004418"/>
                    <a:pt x="7608" y="1999547"/>
                  </a:cubicBezTo>
                  <a:cubicBezTo>
                    <a:pt x="2737" y="1994676"/>
                    <a:pt x="0" y="1988069"/>
                    <a:pt x="0" y="1981180"/>
                  </a:cubicBezTo>
                  <a:lnTo>
                    <a:pt x="0" y="25974"/>
                  </a:lnTo>
                  <a:cubicBezTo>
                    <a:pt x="0" y="19085"/>
                    <a:pt x="2737" y="12479"/>
                    <a:pt x="7608" y="7608"/>
                  </a:cubicBezTo>
                  <a:cubicBezTo>
                    <a:pt x="12479" y="2737"/>
                    <a:pt x="19085" y="0"/>
                    <a:pt x="2597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6116" cy="20452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609841" y="3154900"/>
            <a:ext cx="14324895" cy="633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</a:pPr>
            <a:r>
              <a:rPr lang="en-US" sz="4800" spc="-21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Benjamini-Hochberg         vs.         Storey’s Method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87289" y="2219166"/>
            <a:ext cx="14324895" cy="501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72"/>
              </a:lnSpc>
            </a:pPr>
            <a:r>
              <a:rPr lang="en-US" sz="3600" i="1" spc="-162">
                <a:solidFill>
                  <a:srgbClr val="FFFFFF"/>
                </a:solidFill>
                <a:latin typeface="Times New Roman Italics"/>
                <a:ea typeface="Times New Roman Italics"/>
                <a:cs typeface="Times New Roman Italics"/>
                <a:sym typeface="Times New Roman Italics"/>
              </a:rPr>
              <a:t>FDR = False Positives / Total Significant Results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26346" y="4224068"/>
            <a:ext cx="7026925" cy="420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1.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Rank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p-values from smallest → largest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2. For each rank,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compute kα/m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where k = rank, α = desired FDR, and m = # tests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3. Find the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largest p-value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that is less than or equal to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kα/m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everything below that passes!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*The paper found that pathways with low FDR were more reliable signals related to WBH treatment effects.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36466" y="4224068"/>
            <a:ext cx="7026925" cy="420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1. Unlike BH, where m0 = m,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estimate π0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to be m0/m, the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proportion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of truly null tests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2. Then, the FDR estimate is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adjusted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accordingly to get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kα/mπ0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as the threshold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3. If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many pathways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show signal, π0 &lt; 1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*Storey’s is less conservative than BH, which in turn is less conservative than FWER tests like Bonferonni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1612698"/>
            <a:ext cx="9903626" cy="8012693"/>
            <a:chOff x="0" y="0"/>
            <a:chExt cx="2608362" cy="21103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08362" cy="2110339"/>
            </a:xfrm>
            <a:custGeom>
              <a:avLst/>
              <a:gdLst/>
              <a:ahLst/>
              <a:cxnLst/>
              <a:rect l="l" t="t" r="r" b="b"/>
              <a:pathLst>
                <a:path w="2608362" h="2110339">
                  <a:moveTo>
                    <a:pt x="43777" y="0"/>
                  </a:moveTo>
                  <a:lnTo>
                    <a:pt x="2564586" y="0"/>
                  </a:lnTo>
                  <a:cubicBezTo>
                    <a:pt x="2576196" y="0"/>
                    <a:pt x="2587331" y="4612"/>
                    <a:pt x="2595541" y="12822"/>
                  </a:cubicBezTo>
                  <a:cubicBezTo>
                    <a:pt x="2603750" y="21032"/>
                    <a:pt x="2608362" y="32166"/>
                    <a:pt x="2608362" y="43777"/>
                  </a:cubicBezTo>
                  <a:lnTo>
                    <a:pt x="2608362" y="2066562"/>
                  </a:lnTo>
                  <a:cubicBezTo>
                    <a:pt x="2608362" y="2090740"/>
                    <a:pt x="2588763" y="2110339"/>
                    <a:pt x="2564586" y="2110339"/>
                  </a:cubicBezTo>
                  <a:lnTo>
                    <a:pt x="43777" y="2110339"/>
                  </a:lnTo>
                  <a:cubicBezTo>
                    <a:pt x="19599" y="2110339"/>
                    <a:pt x="0" y="2090740"/>
                    <a:pt x="0" y="2066562"/>
                  </a:cubicBezTo>
                  <a:lnTo>
                    <a:pt x="0" y="43777"/>
                  </a:lnTo>
                  <a:cubicBezTo>
                    <a:pt x="0" y="19599"/>
                    <a:pt x="19599" y="0"/>
                    <a:pt x="4377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2608362" cy="2177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905257" y="3827883"/>
            <a:ext cx="5354043" cy="4582885"/>
          </a:xfrm>
          <a:custGeom>
            <a:avLst/>
            <a:gdLst/>
            <a:ahLst/>
            <a:cxnLst/>
            <a:rect l="l" t="t" r="r" b="b"/>
            <a:pathLst>
              <a:path w="5354043" h="4582885">
                <a:moveTo>
                  <a:pt x="0" y="0"/>
                </a:moveTo>
                <a:lnTo>
                  <a:pt x="5354043" y="0"/>
                </a:lnTo>
                <a:lnTo>
                  <a:pt x="5354043" y="4582884"/>
                </a:lnTo>
                <a:lnTo>
                  <a:pt x="0" y="45828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886888" y="1717473"/>
            <a:ext cx="6372412" cy="1698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527"/>
              </a:lnSpc>
            </a:pPr>
            <a:r>
              <a:rPr lang="en-US" sz="6399" spc="-287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FDR vs. FWER, Paper Findings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803986" y="1612698"/>
            <a:ext cx="9903626" cy="8012693"/>
            <a:chOff x="0" y="0"/>
            <a:chExt cx="2608362" cy="21103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08362" cy="2110339"/>
            </a:xfrm>
            <a:custGeom>
              <a:avLst/>
              <a:gdLst/>
              <a:ahLst/>
              <a:cxnLst/>
              <a:rect l="l" t="t" r="r" b="b"/>
              <a:pathLst>
                <a:path w="2608362" h="2110339">
                  <a:moveTo>
                    <a:pt x="43777" y="0"/>
                  </a:moveTo>
                  <a:lnTo>
                    <a:pt x="2564586" y="0"/>
                  </a:lnTo>
                  <a:cubicBezTo>
                    <a:pt x="2576196" y="0"/>
                    <a:pt x="2587331" y="4612"/>
                    <a:pt x="2595541" y="12822"/>
                  </a:cubicBezTo>
                  <a:cubicBezTo>
                    <a:pt x="2603750" y="21032"/>
                    <a:pt x="2608362" y="32166"/>
                    <a:pt x="2608362" y="43777"/>
                  </a:cubicBezTo>
                  <a:lnTo>
                    <a:pt x="2608362" y="2066562"/>
                  </a:lnTo>
                  <a:cubicBezTo>
                    <a:pt x="2608362" y="2090740"/>
                    <a:pt x="2588763" y="2110339"/>
                    <a:pt x="2564586" y="2110339"/>
                  </a:cubicBezTo>
                  <a:lnTo>
                    <a:pt x="43777" y="2110339"/>
                  </a:lnTo>
                  <a:cubicBezTo>
                    <a:pt x="19599" y="2110339"/>
                    <a:pt x="0" y="2090740"/>
                    <a:pt x="0" y="2066562"/>
                  </a:cubicBezTo>
                  <a:lnTo>
                    <a:pt x="0" y="43777"/>
                  </a:lnTo>
                  <a:cubicBezTo>
                    <a:pt x="0" y="19599"/>
                    <a:pt x="19599" y="0"/>
                    <a:pt x="4377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40000"/>
                  </a:srgbClr>
                </a:gs>
                <a:gs pos="50000">
                  <a:srgbClr val="EB0000">
                    <a:alpha val="40000"/>
                  </a:srgbClr>
                </a:gs>
                <a:gs pos="100000">
                  <a:srgbClr val="A000EB">
                    <a:alpha val="4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2608362" cy="2177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667440" y="2579312"/>
            <a:ext cx="8176717" cy="2635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3600" spc="-162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FDR-adjusted Analysis (q &lt; 0.05)</a:t>
            </a:r>
          </a:p>
          <a:p>
            <a:pPr algn="l">
              <a:lnSpc>
                <a:spcPts val="2855"/>
              </a:lnSpc>
            </a:pPr>
            <a:endParaRPr lang="en-US" sz="3600" spc="-162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2855"/>
              </a:lnSpc>
              <a:buFont typeface="Arial"/>
              <a:buChar char="•"/>
            </a:pPr>
            <a:r>
              <a:rPr lang="en-US" sz="2799" b="1" spc="-12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88</a:t>
            </a: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significantly enriched biological processes</a:t>
            </a:r>
          </a:p>
          <a:p>
            <a:pPr algn="l">
              <a:lnSpc>
                <a:spcPts val="2855"/>
              </a:lnSpc>
            </a:pPr>
            <a:endParaRPr lang="en-US" sz="2799" spc="-125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2855"/>
              </a:lnSpc>
              <a:buFont typeface="Arial"/>
              <a:buChar char="•"/>
            </a:pP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E.g., Heat shock, immune signalling, etc.</a:t>
            </a:r>
          </a:p>
          <a:p>
            <a:pPr algn="l">
              <a:lnSpc>
                <a:spcPts val="2855"/>
              </a:lnSpc>
            </a:pPr>
            <a:endParaRPr lang="en-US" sz="2799" spc="-125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2855"/>
              </a:lnSpc>
              <a:buFont typeface="Arial"/>
              <a:buChar char="•"/>
            </a:pPr>
            <a:r>
              <a:rPr lang="en-US" sz="2799" b="1" spc="-12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Higher sensitivity</a:t>
            </a: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/less strict method of control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67440" y="6222007"/>
            <a:ext cx="8442926" cy="2635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72"/>
              </a:lnSpc>
            </a:pPr>
            <a:r>
              <a:rPr lang="en-US" sz="3600" spc="-162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FWER-adjusted Analysis (p &lt; 0.05)</a:t>
            </a:r>
          </a:p>
          <a:p>
            <a:pPr algn="l">
              <a:lnSpc>
                <a:spcPts val="2855"/>
              </a:lnSpc>
            </a:pPr>
            <a:endParaRPr lang="en-US" sz="3600" spc="-162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2855"/>
              </a:lnSpc>
              <a:buFont typeface="Arial"/>
              <a:buChar char="•"/>
            </a:pP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Only </a:t>
            </a:r>
            <a:r>
              <a:rPr lang="en-US" sz="2799" b="1" spc="-12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17</a:t>
            </a: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significantly enriched processes</a:t>
            </a:r>
          </a:p>
          <a:p>
            <a:pPr algn="l">
              <a:lnSpc>
                <a:spcPts val="2855"/>
              </a:lnSpc>
            </a:pPr>
            <a:endParaRPr lang="en-US" sz="2799" spc="-125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2855"/>
              </a:lnSpc>
              <a:buFont typeface="Arial"/>
              <a:buChar char="•"/>
            </a:pPr>
            <a:r>
              <a:rPr lang="en-US" sz="2799" b="1" spc="-12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Strongest:</a:t>
            </a: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protein folding, cellular heat response</a:t>
            </a:r>
          </a:p>
          <a:p>
            <a:pPr algn="l">
              <a:lnSpc>
                <a:spcPts val="2855"/>
              </a:lnSpc>
            </a:pPr>
            <a:endParaRPr lang="en-US" sz="2799" spc="-125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2855"/>
              </a:lnSpc>
              <a:buFont typeface="Arial"/>
              <a:buChar char="•"/>
            </a:pPr>
            <a:r>
              <a:rPr lang="en-US" sz="2799" b="1" spc="-125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Conservative</a:t>
            </a:r>
            <a:r>
              <a:rPr lang="en-US" sz="2799" spc="-1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, retains most robust associations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694670" y="8583698"/>
            <a:ext cx="156463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(Marek Gierliński)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1429665"/>
            <a:ext cx="16455314" cy="7427670"/>
            <a:chOff x="0" y="0"/>
            <a:chExt cx="4333910" cy="19562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33910" cy="1956259"/>
            </a:xfrm>
            <a:custGeom>
              <a:avLst/>
              <a:gdLst/>
              <a:ahLst/>
              <a:cxnLst/>
              <a:rect l="l" t="t" r="r" b="b"/>
              <a:pathLst>
                <a:path w="4333910" h="1956259">
                  <a:moveTo>
                    <a:pt x="26347" y="0"/>
                  </a:moveTo>
                  <a:lnTo>
                    <a:pt x="4307563" y="0"/>
                  </a:lnTo>
                  <a:cubicBezTo>
                    <a:pt x="4322114" y="0"/>
                    <a:pt x="4333910" y="11796"/>
                    <a:pt x="4333910" y="26347"/>
                  </a:cubicBezTo>
                  <a:lnTo>
                    <a:pt x="4333910" y="1929912"/>
                  </a:lnTo>
                  <a:cubicBezTo>
                    <a:pt x="4333910" y="1944463"/>
                    <a:pt x="4322114" y="1956259"/>
                    <a:pt x="4307563" y="1956259"/>
                  </a:cubicBezTo>
                  <a:lnTo>
                    <a:pt x="26347" y="1956259"/>
                  </a:lnTo>
                  <a:cubicBezTo>
                    <a:pt x="19359" y="1956259"/>
                    <a:pt x="12658" y="1953483"/>
                    <a:pt x="7717" y="1948542"/>
                  </a:cubicBezTo>
                  <a:cubicBezTo>
                    <a:pt x="2776" y="1943601"/>
                    <a:pt x="0" y="1936899"/>
                    <a:pt x="0" y="1929912"/>
                  </a:cubicBezTo>
                  <a:lnTo>
                    <a:pt x="0" y="26347"/>
                  </a:lnTo>
                  <a:cubicBezTo>
                    <a:pt x="0" y="19359"/>
                    <a:pt x="2776" y="12658"/>
                    <a:pt x="7717" y="7717"/>
                  </a:cubicBezTo>
                  <a:cubicBezTo>
                    <a:pt x="12658" y="2776"/>
                    <a:pt x="19359" y="0"/>
                    <a:pt x="263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33910" cy="19943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443754" y="1836453"/>
            <a:ext cx="6426268" cy="6656974"/>
          </a:xfrm>
          <a:custGeom>
            <a:avLst/>
            <a:gdLst/>
            <a:ahLst/>
            <a:cxnLst/>
            <a:rect l="l" t="t" r="r" b="b"/>
            <a:pathLst>
              <a:path w="6426268" h="6656974">
                <a:moveTo>
                  <a:pt x="0" y="0"/>
                </a:moveTo>
                <a:lnTo>
                  <a:pt x="6426268" y="0"/>
                </a:lnTo>
                <a:lnTo>
                  <a:pt x="6426268" y="6656974"/>
                </a:lnTo>
                <a:lnTo>
                  <a:pt x="0" y="66569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10" b="-9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702422" y="2305708"/>
            <a:ext cx="9376984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Paper Methodology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88300" y="8063010"/>
            <a:ext cx="19114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(Akonom et al., 2026)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02422" y="3630139"/>
            <a:ext cx="8176717" cy="4588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48"/>
              </a:lnSpc>
            </a:pPr>
            <a:endParaRPr/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Trimmed Reads using using Cutadapt (v2.1) 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NCBI GRCh38 alignment via HISAT2 (v2.1.0) 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Counts generated by Rsubread (v2.0.1)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NCBI RefSeq annotation 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RRcov with PCA 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DESeq2 normalization, DEG analysis, and ranking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18162" lvl="1" indent="-259081" algn="l">
              <a:lnSpc>
                <a:spcPts val="2448"/>
              </a:lnSpc>
              <a:buFont typeface="Arial"/>
              <a:buChar char="•"/>
            </a:pPr>
            <a:r>
              <a:rPr lang="en-US" sz="2400" spc="-10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88 BPs upregulated</a:t>
            </a:r>
          </a:p>
          <a:p>
            <a:pPr algn="l">
              <a:lnSpc>
                <a:spcPts val="2448"/>
              </a:lnSpc>
            </a:pPr>
            <a:endParaRPr lang="en-US" sz="2400" spc="-108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F9B">
                <a:alpha val="100000"/>
              </a:srgbClr>
            </a:gs>
            <a:gs pos="50000">
              <a:srgbClr val="EB0000">
                <a:alpha val="100000"/>
              </a:srgbClr>
            </a:gs>
            <a:gs pos="100000">
              <a:srgbClr val="A000EB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014940" y="4842926"/>
            <a:ext cx="3086100" cy="1346832"/>
            <a:chOff x="0" y="0"/>
            <a:chExt cx="812800" cy="3547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354721"/>
            </a:xfrm>
            <a:custGeom>
              <a:avLst/>
              <a:gdLst/>
              <a:ahLst/>
              <a:cxnLst/>
              <a:rect l="l" t="t" r="r" b="b"/>
              <a:pathLst>
                <a:path w="812800" h="354721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226780"/>
                  </a:lnTo>
                  <a:cubicBezTo>
                    <a:pt x="812800" y="260712"/>
                    <a:pt x="799321" y="293255"/>
                    <a:pt x="775327" y="317248"/>
                  </a:cubicBezTo>
                  <a:cubicBezTo>
                    <a:pt x="751333" y="341242"/>
                    <a:pt x="718791" y="354721"/>
                    <a:pt x="684859" y="354721"/>
                  </a:cubicBezTo>
                  <a:lnTo>
                    <a:pt x="127941" y="354721"/>
                  </a:lnTo>
                  <a:cubicBezTo>
                    <a:pt x="94009" y="354721"/>
                    <a:pt x="61467" y="341242"/>
                    <a:pt x="37473" y="317248"/>
                  </a:cubicBezTo>
                  <a:cubicBezTo>
                    <a:pt x="13479" y="293255"/>
                    <a:pt x="0" y="260712"/>
                    <a:pt x="0" y="226780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4C31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812800" cy="421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Biological Background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45543" y="7199342"/>
            <a:ext cx="3086100" cy="1346832"/>
            <a:chOff x="0" y="0"/>
            <a:chExt cx="812800" cy="3547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354721"/>
            </a:xfrm>
            <a:custGeom>
              <a:avLst/>
              <a:gdLst/>
              <a:ahLst/>
              <a:cxnLst/>
              <a:rect l="l" t="t" r="r" b="b"/>
              <a:pathLst>
                <a:path w="812800" h="354721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226780"/>
                  </a:lnTo>
                  <a:cubicBezTo>
                    <a:pt x="812800" y="260712"/>
                    <a:pt x="799321" y="293255"/>
                    <a:pt x="775327" y="317248"/>
                  </a:cubicBezTo>
                  <a:cubicBezTo>
                    <a:pt x="751333" y="341242"/>
                    <a:pt x="718791" y="354721"/>
                    <a:pt x="684859" y="354721"/>
                  </a:cubicBezTo>
                  <a:lnTo>
                    <a:pt x="127941" y="354721"/>
                  </a:lnTo>
                  <a:cubicBezTo>
                    <a:pt x="94009" y="354721"/>
                    <a:pt x="61467" y="341242"/>
                    <a:pt x="37473" y="317248"/>
                  </a:cubicBezTo>
                  <a:cubicBezTo>
                    <a:pt x="13479" y="293255"/>
                    <a:pt x="0" y="260712"/>
                    <a:pt x="0" y="226780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C3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12800" cy="421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GSEA + 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Statistical Review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514210" y="6642444"/>
            <a:ext cx="3086100" cy="1346832"/>
            <a:chOff x="0" y="0"/>
            <a:chExt cx="812800" cy="35472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354721"/>
            </a:xfrm>
            <a:custGeom>
              <a:avLst/>
              <a:gdLst/>
              <a:ahLst/>
              <a:cxnLst/>
              <a:rect l="l" t="t" r="r" b="b"/>
              <a:pathLst>
                <a:path w="812800" h="354721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226780"/>
                  </a:lnTo>
                  <a:cubicBezTo>
                    <a:pt x="812800" y="260712"/>
                    <a:pt x="799321" y="293255"/>
                    <a:pt x="775327" y="317248"/>
                  </a:cubicBezTo>
                  <a:cubicBezTo>
                    <a:pt x="751333" y="341242"/>
                    <a:pt x="718791" y="354721"/>
                    <a:pt x="684859" y="354721"/>
                  </a:cubicBezTo>
                  <a:lnTo>
                    <a:pt x="127941" y="354721"/>
                  </a:lnTo>
                  <a:cubicBezTo>
                    <a:pt x="94009" y="354721"/>
                    <a:pt x="61467" y="341242"/>
                    <a:pt x="37473" y="317248"/>
                  </a:cubicBezTo>
                  <a:cubicBezTo>
                    <a:pt x="13479" y="293255"/>
                    <a:pt x="0" y="260712"/>
                    <a:pt x="0" y="226780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991BB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12800" cy="421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Takeaways + Conclusion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25425" y="3867856"/>
            <a:ext cx="1263360" cy="1275644"/>
            <a:chOff x="0" y="0"/>
            <a:chExt cx="332737" cy="33597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32737" cy="335972"/>
            </a:xfrm>
            <a:custGeom>
              <a:avLst/>
              <a:gdLst/>
              <a:ahLst/>
              <a:cxnLst/>
              <a:rect l="l" t="t" r="r" b="b"/>
              <a:pathLst>
                <a:path w="332737" h="335972">
                  <a:moveTo>
                    <a:pt x="166368" y="0"/>
                  </a:moveTo>
                  <a:lnTo>
                    <a:pt x="166368" y="0"/>
                  </a:lnTo>
                  <a:cubicBezTo>
                    <a:pt x="258251" y="0"/>
                    <a:pt x="332737" y="74486"/>
                    <a:pt x="332737" y="166368"/>
                  </a:cubicBezTo>
                  <a:lnTo>
                    <a:pt x="332737" y="169604"/>
                  </a:lnTo>
                  <a:cubicBezTo>
                    <a:pt x="332737" y="261486"/>
                    <a:pt x="258251" y="335972"/>
                    <a:pt x="166368" y="335972"/>
                  </a:cubicBezTo>
                  <a:lnTo>
                    <a:pt x="166368" y="335972"/>
                  </a:lnTo>
                  <a:cubicBezTo>
                    <a:pt x="74486" y="335972"/>
                    <a:pt x="0" y="261486"/>
                    <a:pt x="0" y="169604"/>
                  </a:cubicBezTo>
                  <a:lnTo>
                    <a:pt x="0" y="166368"/>
                  </a:lnTo>
                  <a:cubicBezTo>
                    <a:pt x="0" y="74486"/>
                    <a:pt x="74486" y="0"/>
                    <a:pt x="166368" y="0"/>
                  </a:cubicBezTo>
                  <a:close/>
                </a:path>
              </a:pathLst>
            </a:custGeom>
            <a:solidFill>
              <a:srgbClr val="AD96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23825"/>
              <a:ext cx="332737" cy="4597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959"/>
                </a:lnSpc>
              </a:pPr>
              <a:r>
                <a:rPr lang="en-US" sz="6399" b="1" spc="-287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1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319778" y="6332711"/>
            <a:ext cx="1251530" cy="1346832"/>
            <a:chOff x="0" y="0"/>
            <a:chExt cx="329621" cy="35472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29621" cy="354721"/>
            </a:xfrm>
            <a:custGeom>
              <a:avLst/>
              <a:gdLst/>
              <a:ahLst/>
              <a:cxnLst/>
              <a:rect l="l" t="t" r="r" b="b"/>
              <a:pathLst>
                <a:path w="329621" h="354721">
                  <a:moveTo>
                    <a:pt x="164811" y="0"/>
                  </a:moveTo>
                  <a:lnTo>
                    <a:pt x="164811" y="0"/>
                  </a:lnTo>
                  <a:cubicBezTo>
                    <a:pt x="255833" y="0"/>
                    <a:pt x="329621" y="73788"/>
                    <a:pt x="329621" y="164811"/>
                  </a:cubicBezTo>
                  <a:lnTo>
                    <a:pt x="329621" y="189911"/>
                  </a:lnTo>
                  <a:cubicBezTo>
                    <a:pt x="329621" y="280933"/>
                    <a:pt x="255833" y="354721"/>
                    <a:pt x="164811" y="354721"/>
                  </a:cubicBezTo>
                  <a:lnTo>
                    <a:pt x="164811" y="354721"/>
                  </a:lnTo>
                  <a:cubicBezTo>
                    <a:pt x="73788" y="354721"/>
                    <a:pt x="0" y="280933"/>
                    <a:pt x="0" y="189911"/>
                  </a:cubicBezTo>
                  <a:lnTo>
                    <a:pt x="0" y="164811"/>
                  </a:lnTo>
                  <a:cubicBezTo>
                    <a:pt x="0" y="73788"/>
                    <a:pt x="73788" y="0"/>
                    <a:pt x="164811" y="0"/>
                  </a:cubicBezTo>
                  <a:close/>
                </a:path>
              </a:pathLst>
            </a:custGeom>
            <a:solidFill>
              <a:srgbClr val="FF5A5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23825"/>
              <a:ext cx="329621" cy="478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959"/>
                </a:lnSpc>
              </a:pPr>
              <a:r>
                <a:rPr lang="en-US" sz="6399" b="1" spc="-287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2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499561" y="3796668"/>
            <a:ext cx="3955740" cy="2055842"/>
            <a:chOff x="0" y="0"/>
            <a:chExt cx="5274320" cy="2741123"/>
          </a:xfrm>
        </p:grpSpPr>
        <p:grpSp>
          <p:nvGrpSpPr>
            <p:cNvPr id="25" name="Group 25"/>
            <p:cNvGrpSpPr/>
            <p:nvPr/>
          </p:nvGrpSpPr>
          <p:grpSpPr>
            <a:xfrm>
              <a:off x="1159520" y="945347"/>
              <a:ext cx="4114800" cy="1795776"/>
              <a:chOff x="0" y="0"/>
              <a:chExt cx="812800" cy="354721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35472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354721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226780"/>
                    </a:lnTo>
                    <a:cubicBezTo>
                      <a:pt x="812800" y="260712"/>
                      <a:pt x="799321" y="293255"/>
                      <a:pt x="775327" y="317248"/>
                    </a:cubicBezTo>
                    <a:cubicBezTo>
                      <a:pt x="751333" y="341242"/>
                      <a:pt x="718791" y="354721"/>
                      <a:pt x="684859" y="354721"/>
                    </a:cubicBezTo>
                    <a:lnTo>
                      <a:pt x="127941" y="354721"/>
                    </a:lnTo>
                    <a:cubicBezTo>
                      <a:pt x="94009" y="354721"/>
                      <a:pt x="61467" y="341242"/>
                      <a:pt x="37473" y="317248"/>
                    </a:cubicBezTo>
                    <a:cubicBezTo>
                      <a:pt x="13479" y="293255"/>
                      <a:pt x="0" y="260712"/>
                      <a:pt x="0" y="226780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D63A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66675"/>
                <a:ext cx="812800" cy="4213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919"/>
                  </a:lnSpc>
                </a:pPr>
                <a:r>
                  <a:rPr lang="en-US" sz="2799" b="1" spc="-125">
                    <a:solidFill>
                      <a:srgbClr val="FFFFFF"/>
                    </a:solidFill>
                    <a:latin typeface="Open Sauce Medium"/>
                    <a:ea typeface="Open Sauce Medium"/>
                    <a:cs typeface="Open Sauce Medium"/>
                    <a:sym typeface="Open Sauce Medium"/>
                  </a:rPr>
                  <a:t>Results + Vizualizations</a:t>
                </a:r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0" y="0"/>
              <a:ext cx="1700474" cy="1795776"/>
              <a:chOff x="0" y="0"/>
              <a:chExt cx="335896" cy="354721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335896" cy="354721"/>
              </a:xfrm>
              <a:custGeom>
                <a:avLst/>
                <a:gdLst/>
                <a:ahLst/>
                <a:cxnLst/>
                <a:rect l="l" t="t" r="r" b="b"/>
                <a:pathLst>
                  <a:path w="335896" h="354721">
                    <a:moveTo>
                      <a:pt x="167948" y="0"/>
                    </a:moveTo>
                    <a:lnTo>
                      <a:pt x="167948" y="0"/>
                    </a:lnTo>
                    <a:cubicBezTo>
                      <a:pt x="212491" y="0"/>
                      <a:pt x="255209" y="17694"/>
                      <a:pt x="286705" y="49191"/>
                    </a:cubicBezTo>
                    <a:cubicBezTo>
                      <a:pt x="318202" y="80687"/>
                      <a:pt x="335896" y="123405"/>
                      <a:pt x="335896" y="167948"/>
                    </a:cubicBezTo>
                    <a:lnTo>
                      <a:pt x="335896" y="186773"/>
                    </a:lnTo>
                    <a:cubicBezTo>
                      <a:pt x="335896" y="231316"/>
                      <a:pt x="318202" y="274034"/>
                      <a:pt x="286705" y="305530"/>
                    </a:cubicBezTo>
                    <a:cubicBezTo>
                      <a:pt x="255209" y="337027"/>
                      <a:pt x="212491" y="354721"/>
                      <a:pt x="167948" y="354721"/>
                    </a:cubicBezTo>
                    <a:lnTo>
                      <a:pt x="167948" y="354721"/>
                    </a:lnTo>
                    <a:cubicBezTo>
                      <a:pt x="123405" y="354721"/>
                      <a:pt x="80687" y="337027"/>
                      <a:pt x="49191" y="305530"/>
                    </a:cubicBezTo>
                    <a:cubicBezTo>
                      <a:pt x="17694" y="274034"/>
                      <a:pt x="0" y="231316"/>
                      <a:pt x="0" y="186773"/>
                    </a:cubicBezTo>
                    <a:lnTo>
                      <a:pt x="0" y="167948"/>
                    </a:lnTo>
                    <a:cubicBezTo>
                      <a:pt x="0" y="123405"/>
                      <a:pt x="17694" y="80687"/>
                      <a:pt x="49191" y="49191"/>
                    </a:cubicBezTo>
                    <a:cubicBezTo>
                      <a:pt x="80687" y="17694"/>
                      <a:pt x="123405" y="0"/>
                      <a:pt x="167948" y="0"/>
                    </a:cubicBezTo>
                    <a:close/>
                  </a:path>
                </a:pathLst>
              </a:custGeom>
              <a:solidFill>
                <a:srgbClr val="FF914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123825"/>
                <a:ext cx="335896" cy="47854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8959"/>
                  </a:lnSpc>
                </a:pPr>
                <a:r>
                  <a:rPr lang="en-US" sz="6399" b="1" spc="-287">
                    <a:solidFill>
                      <a:srgbClr val="FFFFFF"/>
                    </a:solidFill>
                    <a:latin typeface="Open Sauce Medium"/>
                    <a:ea typeface="Open Sauce Medium"/>
                    <a:cs typeface="Open Sauce Medium"/>
                    <a:sym typeface="Open Sauce Medium"/>
                  </a:rPr>
                  <a:t>3</a:t>
                </a:r>
              </a:p>
            </p:txBody>
          </p:sp>
        </p:grpSp>
      </p:grpSp>
      <p:grpSp>
        <p:nvGrpSpPr>
          <p:cNvPr id="31" name="Group 31"/>
          <p:cNvGrpSpPr/>
          <p:nvPr/>
        </p:nvGrpSpPr>
        <p:grpSpPr>
          <a:xfrm>
            <a:off x="12721456" y="5852510"/>
            <a:ext cx="1251530" cy="1346832"/>
            <a:chOff x="0" y="0"/>
            <a:chExt cx="329621" cy="354721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329621" cy="354721"/>
            </a:xfrm>
            <a:custGeom>
              <a:avLst/>
              <a:gdLst/>
              <a:ahLst/>
              <a:cxnLst/>
              <a:rect l="l" t="t" r="r" b="b"/>
              <a:pathLst>
                <a:path w="329621" h="354721">
                  <a:moveTo>
                    <a:pt x="164811" y="0"/>
                  </a:moveTo>
                  <a:lnTo>
                    <a:pt x="164811" y="0"/>
                  </a:lnTo>
                  <a:cubicBezTo>
                    <a:pt x="255833" y="0"/>
                    <a:pt x="329621" y="73788"/>
                    <a:pt x="329621" y="164811"/>
                  </a:cubicBezTo>
                  <a:lnTo>
                    <a:pt x="329621" y="189911"/>
                  </a:lnTo>
                  <a:cubicBezTo>
                    <a:pt x="329621" y="280933"/>
                    <a:pt x="255833" y="354721"/>
                    <a:pt x="164811" y="354721"/>
                  </a:cubicBezTo>
                  <a:lnTo>
                    <a:pt x="164811" y="354721"/>
                  </a:lnTo>
                  <a:cubicBezTo>
                    <a:pt x="73788" y="354721"/>
                    <a:pt x="0" y="280933"/>
                    <a:pt x="0" y="189911"/>
                  </a:cubicBezTo>
                  <a:lnTo>
                    <a:pt x="0" y="164811"/>
                  </a:lnTo>
                  <a:cubicBezTo>
                    <a:pt x="0" y="73788"/>
                    <a:pt x="73788" y="0"/>
                    <a:pt x="164811" y="0"/>
                  </a:cubicBezTo>
                  <a:close/>
                </a:path>
              </a:pathLst>
            </a:custGeom>
            <a:solidFill>
              <a:srgbClr val="DA5A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123825"/>
              <a:ext cx="329621" cy="478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959"/>
                </a:lnSpc>
              </a:pPr>
              <a:r>
                <a:rPr lang="en-US" sz="6399" b="1" spc="-287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4</a:t>
              </a:r>
            </a:p>
          </p:txBody>
        </p:sp>
      </p:grpSp>
      <p:sp>
        <p:nvSpPr>
          <p:cNvPr id="34" name="Freeform 34"/>
          <p:cNvSpPr/>
          <p:nvPr/>
        </p:nvSpPr>
        <p:spPr>
          <a:xfrm>
            <a:off x="3783553" y="6482064"/>
            <a:ext cx="1147585" cy="1048127"/>
          </a:xfrm>
          <a:custGeom>
            <a:avLst/>
            <a:gdLst/>
            <a:ahLst/>
            <a:cxnLst/>
            <a:rect l="l" t="t" r="r" b="b"/>
            <a:pathLst>
              <a:path w="1147585" h="1048127">
                <a:moveTo>
                  <a:pt x="0" y="0"/>
                </a:moveTo>
                <a:lnTo>
                  <a:pt x="1147585" y="0"/>
                </a:lnTo>
                <a:lnTo>
                  <a:pt x="1147585" y="1048127"/>
                </a:lnTo>
                <a:lnTo>
                  <a:pt x="0" y="10481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TextBox 35"/>
          <p:cNvSpPr txBox="1"/>
          <p:nvPr/>
        </p:nvSpPr>
        <p:spPr>
          <a:xfrm>
            <a:off x="1702520" y="2321529"/>
            <a:ext cx="6797040" cy="1057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b="1" spc="-356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Roadmap</a:t>
            </a:r>
          </a:p>
        </p:txBody>
      </p:sp>
      <p:sp>
        <p:nvSpPr>
          <p:cNvPr id="36" name="Freeform 36"/>
          <p:cNvSpPr/>
          <p:nvPr/>
        </p:nvSpPr>
        <p:spPr>
          <a:xfrm flipV="1">
            <a:off x="7996415" y="5617669"/>
            <a:ext cx="1147585" cy="1048127"/>
          </a:xfrm>
          <a:custGeom>
            <a:avLst/>
            <a:gdLst/>
            <a:ahLst/>
            <a:cxnLst/>
            <a:rect l="l" t="t" r="r" b="b"/>
            <a:pathLst>
              <a:path w="1147585" h="1048127">
                <a:moveTo>
                  <a:pt x="0" y="1048127"/>
                </a:moveTo>
                <a:lnTo>
                  <a:pt x="1147585" y="1048127"/>
                </a:lnTo>
                <a:lnTo>
                  <a:pt x="1147585" y="0"/>
                </a:lnTo>
                <a:lnTo>
                  <a:pt x="0" y="0"/>
                </a:lnTo>
                <a:lnTo>
                  <a:pt x="0" y="10481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 rot="5400000" flipV="1">
            <a:off x="12671728" y="4418486"/>
            <a:ext cx="1147585" cy="1048127"/>
          </a:xfrm>
          <a:custGeom>
            <a:avLst/>
            <a:gdLst/>
            <a:ahLst/>
            <a:cxnLst/>
            <a:rect l="l" t="t" r="r" b="b"/>
            <a:pathLst>
              <a:path w="1147585" h="1048127">
                <a:moveTo>
                  <a:pt x="0" y="1048127"/>
                </a:moveTo>
                <a:lnTo>
                  <a:pt x="1147584" y="1048127"/>
                </a:lnTo>
                <a:lnTo>
                  <a:pt x="1147584" y="0"/>
                </a:lnTo>
                <a:lnTo>
                  <a:pt x="0" y="0"/>
                </a:lnTo>
                <a:lnTo>
                  <a:pt x="0" y="10481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8" name="Group 38"/>
          <p:cNvGrpSpPr/>
          <p:nvPr/>
        </p:nvGrpSpPr>
        <p:grpSpPr>
          <a:xfrm rot="-5400000">
            <a:off x="15196526" y="-50335"/>
            <a:ext cx="731258" cy="2515259"/>
            <a:chOff x="0" y="0"/>
            <a:chExt cx="975011" cy="3353678"/>
          </a:xfrm>
        </p:grpSpPr>
        <p:sp>
          <p:nvSpPr>
            <p:cNvPr id="39" name="Freeform 39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2621" y="699341"/>
            <a:ext cx="17226447" cy="9301849"/>
            <a:chOff x="0" y="0"/>
            <a:chExt cx="4537007" cy="24498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09033D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221" y="546941"/>
            <a:ext cx="17226447" cy="9301849"/>
            <a:chOff x="0" y="0"/>
            <a:chExt cx="4537007" cy="24498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464358" y="3045814"/>
            <a:ext cx="5036225" cy="5042682"/>
          </a:xfrm>
          <a:custGeom>
            <a:avLst/>
            <a:gdLst/>
            <a:ahLst/>
            <a:cxnLst/>
            <a:rect l="l" t="t" r="r" b="b"/>
            <a:pathLst>
              <a:path w="5036225" h="5042682">
                <a:moveTo>
                  <a:pt x="0" y="0"/>
                </a:moveTo>
                <a:lnTo>
                  <a:pt x="5036225" y="0"/>
                </a:lnTo>
                <a:lnTo>
                  <a:pt x="5036225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95827" y="3045814"/>
            <a:ext cx="5042682" cy="5042682"/>
          </a:xfrm>
          <a:custGeom>
            <a:avLst/>
            <a:gdLst/>
            <a:ahLst/>
            <a:cxnLst/>
            <a:rect l="l" t="t" r="r" b="b"/>
            <a:pathLst>
              <a:path w="5042682" h="5042682">
                <a:moveTo>
                  <a:pt x="0" y="0"/>
                </a:moveTo>
                <a:lnTo>
                  <a:pt x="5042682" y="0"/>
                </a:lnTo>
                <a:lnTo>
                  <a:pt x="5042682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133753" y="3045814"/>
            <a:ext cx="4978032" cy="5042682"/>
          </a:xfrm>
          <a:custGeom>
            <a:avLst/>
            <a:gdLst/>
            <a:ahLst/>
            <a:cxnLst/>
            <a:rect l="l" t="t" r="r" b="b"/>
            <a:pathLst>
              <a:path w="4978032" h="5042682">
                <a:moveTo>
                  <a:pt x="0" y="0"/>
                </a:moveTo>
                <a:lnTo>
                  <a:pt x="4978032" y="0"/>
                </a:lnTo>
                <a:lnTo>
                  <a:pt x="4978032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464358" y="1864473"/>
            <a:ext cx="12567998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GSEA Results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200385" y="8333562"/>
            <a:ext cx="19114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(Akonom et al., 2026)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1345" y="493630"/>
            <a:ext cx="17254369" cy="9330725"/>
            <a:chOff x="0" y="0"/>
            <a:chExt cx="4544361" cy="24574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4361" cy="2457475"/>
            </a:xfrm>
            <a:custGeom>
              <a:avLst/>
              <a:gdLst/>
              <a:ahLst/>
              <a:cxnLst/>
              <a:rect l="l" t="t" r="r" b="b"/>
              <a:pathLst>
                <a:path w="4544361" h="2457475">
                  <a:moveTo>
                    <a:pt x="25127" y="0"/>
                  </a:moveTo>
                  <a:lnTo>
                    <a:pt x="4519234" y="0"/>
                  </a:lnTo>
                  <a:cubicBezTo>
                    <a:pt x="4533111" y="0"/>
                    <a:pt x="4544361" y="11250"/>
                    <a:pt x="4544361" y="25127"/>
                  </a:cubicBezTo>
                  <a:lnTo>
                    <a:pt x="4544361" y="2432348"/>
                  </a:lnTo>
                  <a:cubicBezTo>
                    <a:pt x="4544361" y="2439012"/>
                    <a:pt x="4541713" y="2445403"/>
                    <a:pt x="4537001" y="2450115"/>
                  </a:cubicBezTo>
                  <a:cubicBezTo>
                    <a:pt x="4532289" y="2454827"/>
                    <a:pt x="4525898" y="2457475"/>
                    <a:pt x="4519234" y="2457475"/>
                  </a:cubicBezTo>
                  <a:lnTo>
                    <a:pt x="25127" y="2457475"/>
                  </a:lnTo>
                  <a:cubicBezTo>
                    <a:pt x="18463" y="2457475"/>
                    <a:pt x="12072" y="2454827"/>
                    <a:pt x="7359" y="2450115"/>
                  </a:cubicBezTo>
                  <a:cubicBezTo>
                    <a:pt x="2647" y="2445403"/>
                    <a:pt x="0" y="2439012"/>
                    <a:pt x="0" y="2432348"/>
                  </a:cubicBezTo>
                  <a:lnTo>
                    <a:pt x="0" y="25127"/>
                  </a:lnTo>
                  <a:cubicBezTo>
                    <a:pt x="0" y="18463"/>
                    <a:pt x="2647" y="12072"/>
                    <a:pt x="7359" y="7359"/>
                  </a:cubicBezTo>
                  <a:cubicBezTo>
                    <a:pt x="12072" y="2647"/>
                    <a:pt x="18463" y="0"/>
                    <a:pt x="2512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4361" cy="2495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366308" y="3169816"/>
            <a:ext cx="6484049" cy="5720529"/>
          </a:xfrm>
          <a:custGeom>
            <a:avLst/>
            <a:gdLst/>
            <a:ahLst/>
            <a:cxnLst/>
            <a:rect l="l" t="t" r="r" b="b"/>
            <a:pathLst>
              <a:path w="6484049" h="5720529">
                <a:moveTo>
                  <a:pt x="0" y="0"/>
                </a:moveTo>
                <a:lnTo>
                  <a:pt x="6484050" y="0"/>
                </a:lnTo>
                <a:lnTo>
                  <a:pt x="6484050" y="5720529"/>
                </a:lnTo>
                <a:lnTo>
                  <a:pt x="0" y="572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224583" y="2867867"/>
            <a:ext cx="3715511" cy="713745"/>
          </a:xfrm>
          <a:custGeom>
            <a:avLst/>
            <a:gdLst/>
            <a:ahLst/>
            <a:cxnLst/>
            <a:rect l="l" t="t" r="r" b="b"/>
            <a:pathLst>
              <a:path w="3715511" h="713745">
                <a:moveTo>
                  <a:pt x="0" y="0"/>
                </a:moveTo>
                <a:lnTo>
                  <a:pt x="3715511" y="0"/>
                </a:lnTo>
                <a:lnTo>
                  <a:pt x="3715511" y="713746"/>
                </a:lnTo>
                <a:lnTo>
                  <a:pt x="0" y="71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573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9851451" y="2867867"/>
            <a:ext cx="4083201" cy="713745"/>
          </a:xfrm>
          <a:custGeom>
            <a:avLst/>
            <a:gdLst/>
            <a:ahLst/>
            <a:cxnLst/>
            <a:rect l="l" t="t" r="r" b="b"/>
            <a:pathLst>
              <a:path w="4083201" h="713745">
                <a:moveTo>
                  <a:pt x="0" y="0"/>
                </a:moveTo>
                <a:lnTo>
                  <a:pt x="4083201" y="0"/>
                </a:lnTo>
                <a:lnTo>
                  <a:pt x="4083201" y="713746"/>
                </a:lnTo>
                <a:lnTo>
                  <a:pt x="0" y="7137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59296" b="-18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3934652" y="2129156"/>
            <a:ext cx="3005442" cy="738711"/>
          </a:xfrm>
          <a:custGeom>
            <a:avLst/>
            <a:gdLst/>
            <a:ahLst/>
            <a:cxnLst/>
            <a:rect l="l" t="t" r="r" b="b"/>
            <a:pathLst>
              <a:path w="3005442" h="738711">
                <a:moveTo>
                  <a:pt x="0" y="0"/>
                </a:moveTo>
                <a:lnTo>
                  <a:pt x="3005442" y="0"/>
                </a:lnTo>
                <a:lnTo>
                  <a:pt x="3005442" y="738711"/>
                </a:lnTo>
                <a:lnTo>
                  <a:pt x="0" y="738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9303811" y="3597205"/>
            <a:ext cx="6109750" cy="658337"/>
          </a:xfrm>
          <a:custGeom>
            <a:avLst/>
            <a:gdLst/>
            <a:ahLst/>
            <a:cxnLst/>
            <a:rect l="l" t="t" r="r" b="b"/>
            <a:pathLst>
              <a:path w="6109750" h="658337">
                <a:moveTo>
                  <a:pt x="0" y="0"/>
                </a:moveTo>
                <a:lnTo>
                  <a:pt x="6109750" y="0"/>
                </a:lnTo>
                <a:lnTo>
                  <a:pt x="6109750" y="658337"/>
                </a:lnTo>
                <a:lnTo>
                  <a:pt x="0" y="6583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9724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887027" y="3581613"/>
            <a:ext cx="3053067" cy="673930"/>
          </a:xfrm>
          <a:custGeom>
            <a:avLst/>
            <a:gdLst/>
            <a:ahLst/>
            <a:cxnLst/>
            <a:rect l="l" t="t" r="r" b="b"/>
            <a:pathLst>
              <a:path w="3053067" h="673930">
                <a:moveTo>
                  <a:pt x="0" y="0"/>
                </a:moveTo>
                <a:lnTo>
                  <a:pt x="3053067" y="0"/>
                </a:lnTo>
                <a:lnTo>
                  <a:pt x="3053067" y="673929"/>
                </a:lnTo>
                <a:lnTo>
                  <a:pt x="0" y="6739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089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8488379" y="4305068"/>
            <a:ext cx="6502678" cy="673976"/>
          </a:xfrm>
          <a:custGeom>
            <a:avLst/>
            <a:gdLst/>
            <a:ahLst/>
            <a:cxnLst/>
            <a:rect l="l" t="t" r="r" b="b"/>
            <a:pathLst>
              <a:path w="6502678" h="673976">
                <a:moveTo>
                  <a:pt x="0" y="0"/>
                </a:moveTo>
                <a:lnTo>
                  <a:pt x="6502678" y="0"/>
                </a:lnTo>
                <a:lnTo>
                  <a:pt x="6502678" y="673976"/>
                </a:lnTo>
                <a:lnTo>
                  <a:pt x="0" y="6739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674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3858219" y="4274592"/>
            <a:ext cx="3081875" cy="704451"/>
          </a:xfrm>
          <a:custGeom>
            <a:avLst/>
            <a:gdLst/>
            <a:ahLst/>
            <a:cxnLst/>
            <a:rect l="l" t="t" r="r" b="b"/>
            <a:pathLst>
              <a:path w="3081875" h="704451">
                <a:moveTo>
                  <a:pt x="0" y="0"/>
                </a:moveTo>
                <a:lnTo>
                  <a:pt x="3081875" y="0"/>
                </a:lnTo>
                <a:lnTo>
                  <a:pt x="3081875" y="704452"/>
                </a:lnTo>
                <a:lnTo>
                  <a:pt x="0" y="7044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8988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8488379" y="4969917"/>
            <a:ext cx="6382614" cy="3920427"/>
          </a:xfrm>
          <a:custGeom>
            <a:avLst/>
            <a:gdLst/>
            <a:ahLst/>
            <a:cxnLst/>
            <a:rect l="l" t="t" r="r" b="b"/>
            <a:pathLst>
              <a:path w="6382614" h="3920427">
                <a:moveTo>
                  <a:pt x="0" y="0"/>
                </a:moveTo>
                <a:lnTo>
                  <a:pt x="6382614" y="0"/>
                </a:lnTo>
                <a:lnTo>
                  <a:pt x="6382614" y="3920428"/>
                </a:lnTo>
                <a:lnTo>
                  <a:pt x="0" y="39204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77063" b="-1242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548949" y="1793722"/>
            <a:ext cx="9376984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GSEA Results (App)</a:t>
            </a:r>
          </a:p>
        </p:txBody>
      </p:sp>
      <p:sp>
        <p:nvSpPr>
          <p:cNvPr id="19" name="Freeform 19"/>
          <p:cNvSpPr/>
          <p:nvPr/>
        </p:nvSpPr>
        <p:spPr>
          <a:xfrm>
            <a:off x="14649745" y="4969917"/>
            <a:ext cx="2290349" cy="3908695"/>
          </a:xfrm>
          <a:custGeom>
            <a:avLst/>
            <a:gdLst/>
            <a:ahLst/>
            <a:cxnLst/>
            <a:rect l="l" t="t" r="r" b="b"/>
            <a:pathLst>
              <a:path w="2290349" h="3908695">
                <a:moveTo>
                  <a:pt x="0" y="0"/>
                </a:moveTo>
                <a:lnTo>
                  <a:pt x="2290349" y="0"/>
                </a:lnTo>
                <a:lnTo>
                  <a:pt x="2290349" y="3908696"/>
                </a:lnTo>
                <a:lnTo>
                  <a:pt x="0" y="39086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89542" t="-300" r="-3887" b="-1246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2621" y="699341"/>
            <a:ext cx="17226447" cy="9301849"/>
            <a:chOff x="0" y="0"/>
            <a:chExt cx="4537007" cy="24498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09033D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221" y="546941"/>
            <a:ext cx="17226447" cy="9301849"/>
            <a:chOff x="0" y="0"/>
            <a:chExt cx="4537007" cy="24498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590571" y="3527280"/>
            <a:ext cx="4954355" cy="5042682"/>
          </a:xfrm>
          <a:custGeom>
            <a:avLst/>
            <a:gdLst/>
            <a:ahLst/>
            <a:cxnLst/>
            <a:rect l="l" t="t" r="r" b="b"/>
            <a:pathLst>
              <a:path w="4954355" h="5042682">
                <a:moveTo>
                  <a:pt x="0" y="0"/>
                </a:moveTo>
                <a:lnTo>
                  <a:pt x="4954355" y="0"/>
                </a:lnTo>
                <a:lnTo>
                  <a:pt x="4954355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829783" y="3527280"/>
            <a:ext cx="4978136" cy="5042682"/>
          </a:xfrm>
          <a:custGeom>
            <a:avLst/>
            <a:gdLst/>
            <a:ahLst/>
            <a:cxnLst/>
            <a:rect l="l" t="t" r="r" b="b"/>
            <a:pathLst>
              <a:path w="4978136" h="5042682">
                <a:moveTo>
                  <a:pt x="0" y="0"/>
                </a:moveTo>
                <a:lnTo>
                  <a:pt x="4978135" y="0"/>
                </a:lnTo>
                <a:lnTo>
                  <a:pt x="4978135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2093668" y="3527280"/>
            <a:ext cx="5034639" cy="5042682"/>
          </a:xfrm>
          <a:custGeom>
            <a:avLst/>
            <a:gdLst/>
            <a:ahLst/>
            <a:cxnLst/>
            <a:rect l="l" t="t" r="r" b="b"/>
            <a:pathLst>
              <a:path w="5034639" h="5042682">
                <a:moveTo>
                  <a:pt x="0" y="0"/>
                </a:moveTo>
                <a:lnTo>
                  <a:pt x="5034640" y="0"/>
                </a:lnTo>
                <a:lnTo>
                  <a:pt x="5034640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423381" y="1930546"/>
            <a:ext cx="12567998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GSEA Results (DESeq2)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1241" y="464568"/>
            <a:ext cx="17168647" cy="9315903"/>
            <a:chOff x="0" y="0"/>
            <a:chExt cx="4521784" cy="2453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21784" cy="2453571"/>
            </a:xfrm>
            <a:custGeom>
              <a:avLst/>
              <a:gdLst/>
              <a:ahLst/>
              <a:cxnLst/>
              <a:rect l="l" t="t" r="r" b="b"/>
              <a:pathLst>
                <a:path w="4521784" h="2453571">
                  <a:moveTo>
                    <a:pt x="25252" y="0"/>
                  </a:moveTo>
                  <a:lnTo>
                    <a:pt x="4496531" y="0"/>
                  </a:lnTo>
                  <a:cubicBezTo>
                    <a:pt x="4510478" y="0"/>
                    <a:pt x="4521784" y="11306"/>
                    <a:pt x="4521784" y="25252"/>
                  </a:cubicBezTo>
                  <a:lnTo>
                    <a:pt x="4521784" y="2428319"/>
                  </a:lnTo>
                  <a:cubicBezTo>
                    <a:pt x="4521784" y="2435016"/>
                    <a:pt x="4519123" y="2441439"/>
                    <a:pt x="4514388" y="2446175"/>
                  </a:cubicBezTo>
                  <a:cubicBezTo>
                    <a:pt x="4509652" y="2450911"/>
                    <a:pt x="4503229" y="2453571"/>
                    <a:pt x="4496531" y="2453571"/>
                  </a:cubicBezTo>
                  <a:lnTo>
                    <a:pt x="25252" y="2453571"/>
                  </a:lnTo>
                  <a:cubicBezTo>
                    <a:pt x="11306" y="2453571"/>
                    <a:pt x="0" y="2442265"/>
                    <a:pt x="0" y="2428319"/>
                  </a:cubicBezTo>
                  <a:lnTo>
                    <a:pt x="0" y="25252"/>
                  </a:lnTo>
                  <a:cubicBezTo>
                    <a:pt x="0" y="18555"/>
                    <a:pt x="2661" y="12132"/>
                    <a:pt x="7396" y="7396"/>
                  </a:cubicBezTo>
                  <a:cubicBezTo>
                    <a:pt x="12132" y="2661"/>
                    <a:pt x="18555" y="0"/>
                    <a:pt x="2525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21784" cy="2491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3622522" y="2286402"/>
            <a:ext cx="3071908" cy="755048"/>
          </a:xfrm>
          <a:custGeom>
            <a:avLst/>
            <a:gdLst/>
            <a:ahLst/>
            <a:cxnLst/>
            <a:rect l="l" t="t" r="r" b="b"/>
            <a:pathLst>
              <a:path w="3071908" h="755048">
                <a:moveTo>
                  <a:pt x="0" y="0"/>
                </a:moveTo>
                <a:lnTo>
                  <a:pt x="3071908" y="0"/>
                </a:lnTo>
                <a:lnTo>
                  <a:pt x="3071908" y="755048"/>
                </a:lnTo>
                <a:lnTo>
                  <a:pt x="0" y="7550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33991" y="3308073"/>
            <a:ext cx="6510650" cy="5727501"/>
          </a:xfrm>
          <a:custGeom>
            <a:avLst/>
            <a:gdLst/>
            <a:ahLst/>
            <a:cxnLst/>
            <a:rect l="l" t="t" r="r" b="b"/>
            <a:pathLst>
              <a:path w="6510650" h="5727501">
                <a:moveTo>
                  <a:pt x="0" y="0"/>
                </a:moveTo>
                <a:lnTo>
                  <a:pt x="6510650" y="0"/>
                </a:lnTo>
                <a:lnTo>
                  <a:pt x="6510650" y="5727501"/>
                </a:lnTo>
                <a:lnTo>
                  <a:pt x="0" y="57275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3088407" y="3682586"/>
            <a:ext cx="3606023" cy="658337"/>
          </a:xfrm>
          <a:custGeom>
            <a:avLst/>
            <a:gdLst/>
            <a:ahLst/>
            <a:cxnLst/>
            <a:rect l="l" t="t" r="r" b="b"/>
            <a:pathLst>
              <a:path w="3606023" h="658337">
                <a:moveTo>
                  <a:pt x="0" y="0"/>
                </a:moveTo>
                <a:lnTo>
                  <a:pt x="3606023" y="0"/>
                </a:lnTo>
                <a:lnTo>
                  <a:pt x="3606023" y="658337"/>
                </a:lnTo>
                <a:lnTo>
                  <a:pt x="0" y="6583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16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687340" y="3672742"/>
            <a:ext cx="4918990" cy="668181"/>
          </a:xfrm>
          <a:custGeom>
            <a:avLst/>
            <a:gdLst/>
            <a:ahLst/>
            <a:cxnLst/>
            <a:rect l="l" t="t" r="r" b="b"/>
            <a:pathLst>
              <a:path w="4918990" h="668181">
                <a:moveTo>
                  <a:pt x="0" y="0"/>
                </a:moveTo>
                <a:lnTo>
                  <a:pt x="4918991" y="0"/>
                </a:lnTo>
                <a:lnTo>
                  <a:pt x="4918991" y="668181"/>
                </a:lnTo>
                <a:lnTo>
                  <a:pt x="0" y="6681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759" r="-2988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2744629" y="2943404"/>
            <a:ext cx="3949802" cy="729337"/>
          </a:xfrm>
          <a:custGeom>
            <a:avLst/>
            <a:gdLst/>
            <a:ahLst/>
            <a:cxnLst/>
            <a:rect l="l" t="t" r="r" b="b"/>
            <a:pathLst>
              <a:path w="3949802" h="729337">
                <a:moveTo>
                  <a:pt x="0" y="0"/>
                </a:moveTo>
                <a:lnTo>
                  <a:pt x="3949801" y="0"/>
                </a:lnTo>
                <a:lnTo>
                  <a:pt x="3949801" y="729338"/>
                </a:lnTo>
                <a:lnTo>
                  <a:pt x="0" y="72933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765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9115564" y="2942588"/>
            <a:ext cx="4255799" cy="730153"/>
          </a:xfrm>
          <a:custGeom>
            <a:avLst/>
            <a:gdLst/>
            <a:ahLst/>
            <a:cxnLst/>
            <a:rect l="l" t="t" r="r" b="b"/>
            <a:pathLst>
              <a:path w="4255799" h="730153">
                <a:moveTo>
                  <a:pt x="0" y="0"/>
                </a:moveTo>
                <a:lnTo>
                  <a:pt x="4255799" y="0"/>
                </a:lnTo>
                <a:lnTo>
                  <a:pt x="4255799" y="730154"/>
                </a:lnTo>
                <a:lnTo>
                  <a:pt x="0" y="7301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3427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8073241" y="4340923"/>
            <a:ext cx="6733238" cy="739370"/>
          </a:xfrm>
          <a:custGeom>
            <a:avLst/>
            <a:gdLst/>
            <a:ahLst/>
            <a:cxnLst/>
            <a:rect l="l" t="t" r="r" b="b"/>
            <a:pathLst>
              <a:path w="6733238" h="739370">
                <a:moveTo>
                  <a:pt x="0" y="0"/>
                </a:moveTo>
                <a:lnTo>
                  <a:pt x="6733238" y="0"/>
                </a:lnTo>
                <a:lnTo>
                  <a:pt x="6733238" y="739370"/>
                </a:lnTo>
                <a:lnTo>
                  <a:pt x="0" y="7393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6620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3595759" y="4326138"/>
            <a:ext cx="3098671" cy="759902"/>
          </a:xfrm>
          <a:custGeom>
            <a:avLst/>
            <a:gdLst/>
            <a:ahLst/>
            <a:cxnLst/>
            <a:rect l="l" t="t" r="r" b="b"/>
            <a:pathLst>
              <a:path w="3098671" h="759902">
                <a:moveTo>
                  <a:pt x="0" y="0"/>
                </a:moveTo>
                <a:lnTo>
                  <a:pt x="3098671" y="0"/>
                </a:lnTo>
                <a:lnTo>
                  <a:pt x="3098671" y="759902"/>
                </a:lnTo>
                <a:lnTo>
                  <a:pt x="0" y="7599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12748" t="-306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0077467" y="5080293"/>
            <a:ext cx="4729012" cy="3900061"/>
          </a:xfrm>
          <a:custGeom>
            <a:avLst/>
            <a:gdLst/>
            <a:ahLst/>
            <a:cxnLst/>
            <a:rect l="l" t="t" r="r" b="b"/>
            <a:pathLst>
              <a:path w="4729012" h="3900061">
                <a:moveTo>
                  <a:pt x="0" y="0"/>
                </a:moveTo>
                <a:lnTo>
                  <a:pt x="4729012" y="0"/>
                </a:lnTo>
                <a:lnTo>
                  <a:pt x="4729012" y="3900061"/>
                </a:lnTo>
                <a:lnTo>
                  <a:pt x="0" y="39000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138977" b="-101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548949" y="1793722"/>
            <a:ext cx="9376984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GSEA Results (EdgeR)</a:t>
            </a:r>
          </a:p>
        </p:txBody>
      </p:sp>
      <p:sp>
        <p:nvSpPr>
          <p:cNvPr id="19" name="Freeform 19"/>
          <p:cNvSpPr/>
          <p:nvPr/>
        </p:nvSpPr>
        <p:spPr>
          <a:xfrm>
            <a:off x="14806479" y="5105090"/>
            <a:ext cx="1887951" cy="3875265"/>
          </a:xfrm>
          <a:custGeom>
            <a:avLst/>
            <a:gdLst/>
            <a:ahLst/>
            <a:cxnLst/>
            <a:rect l="l" t="t" r="r" b="b"/>
            <a:pathLst>
              <a:path w="1887951" h="3875265">
                <a:moveTo>
                  <a:pt x="0" y="0"/>
                </a:moveTo>
                <a:lnTo>
                  <a:pt x="1887951" y="0"/>
                </a:lnTo>
                <a:lnTo>
                  <a:pt x="1887951" y="3875264"/>
                </a:lnTo>
                <a:lnTo>
                  <a:pt x="0" y="387526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98599" b="-1081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2621" y="699341"/>
            <a:ext cx="17226447" cy="9301849"/>
            <a:chOff x="0" y="0"/>
            <a:chExt cx="4537007" cy="24498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09033D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221" y="546941"/>
            <a:ext cx="17226447" cy="9301849"/>
            <a:chOff x="0" y="0"/>
            <a:chExt cx="4537007" cy="24498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37006" cy="2449870"/>
            </a:xfrm>
            <a:custGeom>
              <a:avLst/>
              <a:gdLst/>
              <a:ahLst/>
              <a:cxnLst/>
              <a:rect l="l" t="t" r="r" b="b"/>
              <a:pathLst>
                <a:path w="4537006" h="2449870">
                  <a:moveTo>
                    <a:pt x="25168" y="0"/>
                  </a:moveTo>
                  <a:lnTo>
                    <a:pt x="4511839" y="0"/>
                  </a:lnTo>
                  <a:cubicBezTo>
                    <a:pt x="4518514" y="0"/>
                    <a:pt x="4524915" y="2652"/>
                    <a:pt x="4529635" y="7371"/>
                  </a:cubicBezTo>
                  <a:cubicBezTo>
                    <a:pt x="4534355" y="12091"/>
                    <a:pt x="4537006" y="18493"/>
                    <a:pt x="4537006" y="25168"/>
                  </a:cubicBezTo>
                  <a:lnTo>
                    <a:pt x="4537006" y="2424702"/>
                  </a:lnTo>
                  <a:cubicBezTo>
                    <a:pt x="4537006" y="2431377"/>
                    <a:pt x="4534355" y="2437779"/>
                    <a:pt x="4529635" y="2442498"/>
                  </a:cubicBezTo>
                  <a:cubicBezTo>
                    <a:pt x="4524915" y="2447218"/>
                    <a:pt x="4518514" y="2449870"/>
                    <a:pt x="4511839" y="2449870"/>
                  </a:cubicBezTo>
                  <a:lnTo>
                    <a:pt x="25168" y="2449870"/>
                  </a:lnTo>
                  <a:cubicBezTo>
                    <a:pt x="11268" y="2449870"/>
                    <a:pt x="0" y="2438602"/>
                    <a:pt x="0" y="2424702"/>
                  </a:cubicBezTo>
                  <a:lnTo>
                    <a:pt x="0" y="25168"/>
                  </a:lnTo>
                  <a:cubicBezTo>
                    <a:pt x="0" y="18493"/>
                    <a:pt x="2652" y="12091"/>
                    <a:pt x="7371" y="7371"/>
                  </a:cubicBezTo>
                  <a:cubicBezTo>
                    <a:pt x="12091" y="2652"/>
                    <a:pt x="18493" y="0"/>
                    <a:pt x="2516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37007" cy="2487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515751" y="3458512"/>
            <a:ext cx="4929210" cy="4945034"/>
          </a:xfrm>
          <a:custGeom>
            <a:avLst/>
            <a:gdLst/>
            <a:ahLst/>
            <a:cxnLst/>
            <a:rect l="l" t="t" r="r" b="b"/>
            <a:pathLst>
              <a:path w="4929210" h="4945034">
                <a:moveTo>
                  <a:pt x="0" y="0"/>
                </a:moveTo>
                <a:lnTo>
                  <a:pt x="4929210" y="0"/>
                </a:lnTo>
                <a:lnTo>
                  <a:pt x="4929210" y="4945035"/>
                </a:lnTo>
                <a:lnTo>
                  <a:pt x="0" y="4945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722527" y="3458512"/>
            <a:ext cx="4994503" cy="5042682"/>
          </a:xfrm>
          <a:custGeom>
            <a:avLst/>
            <a:gdLst/>
            <a:ahLst/>
            <a:cxnLst/>
            <a:rect l="l" t="t" r="r" b="b"/>
            <a:pathLst>
              <a:path w="4994503" h="5042682">
                <a:moveTo>
                  <a:pt x="0" y="0"/>
                </a:moveTo>
                <a:lnTo>
                  <a:pt x="4994504" y="0"/>
                </a:lnTo>
                <a:lnTo>
                  <a:pt x="4994504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1993256" y="3458512"/>
            <a:ext cx="5042682" cy="5042682"/>
          </a:xfrm>
          <a:custGeom>
            <a:avLst/>
            <a:gdLst/>
            <a:ahLst/>
            <a:cxnLst/>
            <a:rect l="l" t="t" r="r" b="b"/>
            <a:pathLst>
              <a:path w="5042682" h="5042682">
                <a:moveTo>
                  <a:pt x="0" y="0"/>
                </a:moveTo>
                <a:lnTo>
                  <a:pt x="5042681" y="0"/>
                </a:lnTo>
                <a:lnTo>
                  <a:pt x="5042681" y="5042682"/>
                </a:lnTo>
                <a:lnTo>
                  <a:pt x="0" y="50426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515751" y="2113543"/>
            <a:ext cx="12567998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GSEA Results (EdgeR)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F9B">
                <a:alpha val="100000"/>
              </a:srgbClr>
            </a:gs>
            <a:gs pos="50000">
              <a:srgbClr val="EB0000">
                <a:alpha val="100000"/>
              </a:srgbClr>
            </a:gs>
            <a:gs pos="100000">
              <a:srgbClr val="A000EB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03986" y="803986"/>
            <a:ext cx="449429" cy="449429"/>
          </a:xfrm>
          <a:custGeom>
            <a:avLst/>
            <a:gdLst/>
            <a:ahLst/>
            <a:cxnLst/>
            <a:rect l="l" t="t" r="r" b="b"/>
            <a:pathLst>
              <a:path w="449429" h="449429">
                <a:moveTo>
                  <a:pt x="0" y="0"/>
                </a:moveTo>
                <a:lnTo>
                  <a:pt x="449428" y="0"/>
                </a:lnTo>
                <a:lnTo>
                  <a:pt x="449428" y="449428"/>
                </a:lnTo>
                <a:lnTo>
                  <a:pt x="0" y="4494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382979" y="4403104"/>
            <a:ext cx="12179177" cy="190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spc="-287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Code/Vignette Overview: </a:t>
            </a:r>
          </a:p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b="1" spc="-198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Shell Scripts + R Data Analysis 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3845" y="806197"/>
            <a:ext cx="5593252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Stat 114: Spring 2026 Final Presentation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86391" y="9220200"/>
            <a:ext cx="6472909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Ethan Aidam, Victoria Chen, Anisha Kolambe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63845" y="6431274"/>
            <a:ext cx="731258" cy="2515259"/>
            <a:chOff x="0" y="0"/>
            <a:chExt cx="975011" cy="3353678"/>
          </a:xfrm>
        </p:grpSpPr>
        <p:sp>
          <p:nvSpPr>
            <p:cNvPr id="10" name="Freeform 10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5196526" y="-50335"/>
            <a:ext cx="731258" cy="2515259"/>
            <a:chOff x="0" y="0"/>
            <a:chExt cx="975011" cy="3353678"/>
          </a:xfrm>
        </p:grpSpPr>
        <p:sp>
          <p:nvSpPr>
            <p:cNvPr id="14" name="Freeform 14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2057400"/>
            <a:ext cx="8641761" cy="7499107"/>
            <a:chOff x="0" y="0"/>
            <a:chExt cx="2276019" cy="19750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019" cy="1975074"/>
            </a:xfrm>
            <a:custGeom>
              <a:avLst/>
              <a:gdLst/>
              <a:ahLst/>
              <a:cxnLst/>
              <a:rect l="l" t="t" r="r" b="b"/>
              <a:pathLst>
                <a:path w="2276019" h="1975074">
                  <a:moveTo>
                    <a:pt x="50169" y="0"/>
                  </a:moveTo>
                  <a:lnTo>
                    <a:pt x="2225851" y="0"/>
                  </a:lnTo>
                  <a:cubicBezTo>
                    <a:pt x="2239156" y="0"/>
                    <a:pt x="2251917" y="5286"/>
                    <a:pt x="2261325" y="14694"/>
                  </a:cubicBezTo>
                  <a:cubicBezTo>
                    <a:pt x="2270734" y="24103"/>
                    <a:pt x="2276019" y="36863"/>
                    <a:pt x="2276019" y="50169"/>
                  </a:cubicBezTo>
                  <a:lnTo>
                    <a:pt x="2276019" y="1924905"/>
                  </a:lnTo>
                  <a:cubicBezTo>
                    <a:pt x="2276019" y="1952612"/>
                    <a:pt x="2253558" y="1975074"/>
                    <a:pt x="2225851" y="1975074"/>
                  </a:cubicBezTo>
                  <a:lnTo>
                    <a:pt x="50169" y="1975074"/>
                  </a:lnTo>
                  <a:cubicBezTo>
                    <a:pt x="36863" y="1975074"/>
                    <a:pt x="24103" y="1969788"/>
                    <a:pt x="14694" y="1960380"/>
                  </a:cubicBezTo>
                  <a:cubicBezTo>
                    <a:pt x="5286" y="1950971"/>
                    <a:pt x="0" y="1938210"/>
                    <a:pt x="0" y="1924905"/>
                  </a:cubicBezTo>
                  <a:lnTo>
                    <a:pt x="0" y="50169"/>
                  </a:lnTo>
                  <a:cubicBezTo>
                    <a:pt x="0" y="36863"/>
                    <a:pt x="5286" y="24103"/>
                    <a:pt x="14694" y="14694"/>
                  </a:cubicBezTo>
                  <a:cubicBezTo>
                    <a:pt x="24103" y="5286"/>
                    <a:pt x="36863" y="0"/>
                    <a:pt x="5016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276019" cy="2013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1830648"/>
            <a:ext cx="8653660" cy="7404526"/>
            <a:chOff x="0" y="0"/>
            <a:chExt cx="2279153" cy="19501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79153" cy="1950163"/>
            </a:xfrm>
            <a:custGeom>
              <a:avLst/>
              <a:gdLst/>
              <a:ahLst/>
              <a:cxnLst/>
              <a:rect l="l" t="t" r="r" b="b"/>
              <a:pathLst>
                <a:path w="2279153" h="1950163">
                  <a:moveTo>
                    <a:pt x="50100" y="0"/>
                  </a:moveTo>
                  <a:lnTo>
                    <a:pt x="2229053" y="0"/>
                  </a:lnTo>
                  <a:cubicBezTo>
                    <a:pt x="2256723" y="0"/>
                    <a:pt x="2279153" y="22430"/>
                    <a:pt x="2279153" y="50100"/>
                  </a:cubicBezTo>
                  <a:lnTo>
                    <a:pt x="2279153" y="1900063"/>
                  </a:lnTo>
                  <a:cubicBezTo>
                    <a:pt x="2279153" y="1927733"/>
                    <a:pt x="2256723" y="1950163"/>
                    <a:pt x="2229053" y="1950163"/>
                  </a:cubicBezTo>
                  <a:lnTo>
                    <a:pt x="50100" y="1950163"/>
                  </a:lnTo>
                  <a:cubicBezTo>
                    <a:pt x="22430" y="1950163"/>
                    <a:pt x="0" y="1927733"/>
                    <a:pt x="0" y="1900063"/>
                  </a:cubicBezTo>
                  <a:lnTo>
                    <a:pt x="0" y="50100"/>
                  </a:lnTo>
                  <a:cubicBezTo>
                    <a:pt x="0" y="22430"/>
                    <a:pt x="22430" y="0"/>
                    <a:pt x="501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79153" cy="1988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68084" y="1830648"/>
            <a:ext cx="7004212" cy="1301958"/>
            <a:chOff x="0" y="0"/>
            <a:chExt cx="1844731" cy="3429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LOAD</a:t>
              </a: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RAW STAR COUNT MATRIX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568084" y="3617599"/>
            <a:ext cx="7004212" cy="1301958"/>
            <a:chOff x="0" y="0"/>
            <a:chExt cx="1844731" cy="34290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ASSIGN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SAMPLES TO SHAM OR WBH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568084" y="5452566"/>
            <a:ext cx="7004212" cy="1301958"/>
            <a:chOff x="0" y="0"/>
            <a:chExt cx="1844731" cy="34290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FILTER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BY CPM + </a:t>
              </a: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RUN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DESEQ2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568084" y="7287532"/>
            <a:ext cx="7004212" cy="1301958"/>
            <a:chOff x="0" y="0"/>
            <a:chExt cx="1844731" cy="34290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CREATE 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GENE LIST</a:t>
              </a: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 RANKED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BY FOLD CHANGE</a:t>
              </a:r>
            </a:p>
          </p:txBody>
        </p:sp>
      </p:grpSp>
      <p:sp>
        <p:nvSpPr>
          <p:cNvPr id="24" name="Freeform 24"/>
          <p:cNvSpPr/>
          <p:nvPr/>
        </p:nvSpPr>
        <p:spPr>
          <a:xfrm rot="5400000">
            <a:off x="13763805" y="3173339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5400000">
            <a:off x="13763805" y="5005626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5400000">
            <a:off x="13763805" y="6845250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1726346" y="3571008"/>
            <a:ext cx="7305297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I. Data Organization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2057400"/>
            <a:ext cx="8641761" cy="7499107"/>
            <a:chOff x="0" y="0"/>
            <a:chExt cx="2276019" cy="197507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6019" cy="1975074"/>
            </a:xfrm>
            <a:custGeom>
              <a:avLst/>
              <a:gdLst/>
              <a:ahLst/>
              <a:cxnLst/>
              <a:rect l="l" t="t" r="r" b="b"/>
              <a:pathLst>
                <a:path w="2276019" h="1975074">
                  <a:moveTo>
                    <a:pt x="50169" y="0"/>
                  </a:moveTo>
                  <a:lnTo>
                    <a:pt x="2225851" y="0"/>
                  </a:lnTo>
                  <a:cubicBezTo>
                    <a:pt x="2239156" y="0"/>
                    <a:pt x="2251917" y="5286"/>
                    <a:pt x="2261325" y="14694"/>
                  </a:cubicBezTo>
                  <a:cubicBezTo>
                    <a:pt x="2270734" y="24103"/>
                    <a:pt x="2276019" y="36863"/>
                    <a:pt x="2276019" y="50169"/>
                  </a:cubicBezTo>
                  <a:lnTo>
                    <a:pt x="2276019" y="1924905"/>
                  </a:lnTo>
                  <a:cubicBezTo>
                    <a:pt x="2276019" y="1952612"/>
                    <a:pt x="2253558" y="1975074"/>
                    <a:pt x="2225851" y="1975074"/>
                  </a:cubicBezTo>
                  <a:lnTo>
                    <a:pt x="50169" y="1975074"/>
                  </a:lnTo>
                  <a:cubicBezTo>
                    <a:pt x="36863" y="1975074"/>
                    <a:pt x="24103" y="1969788"/>
                    <a:pt x="14694" y="1960380"/>
                  </a:cubicBezTo>
                  <a:cubicBezTo>
                    <a:pt x="5286" y="1950971"/>
                    <a:pt x="0" y="1938210"/>
                    <a:pt x="0" y="1924905"/>
                  </a:cubicBezTo>
                  <a:lnTo>
                    <a:pt x="0" y="50169"/>
                  </a:lnTo>
                  <a:cubicBezTo>
                    <a:pt x="0" y="36863"/>
                    <a:pt x="5286" y="24103"/>
                    <a:pt x="14694" y="14694"/>
                  </a:cubicBezTo>
                  <a:cubicBezTo>
                    <a:pt x="24103" y="5286"/>
                    <a:pt x="36863" y="0"/>
                    <a:pt x="5016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276019" cy="20131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1830648"/>
            <a:ext cx="8653660" cy="7404526"/>
            <a:chOff x="0" y="0"/>
            <a:chExt cx="2279153" cy="19501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79153" cy="1950163"/>
            </a:xfrm>
            <a:custGeom>
              <a:avLst/>
              <a:gdLst/>
              <a:ahLst/>
              <a:cxnLst/>
              <a:rect l="l" t="t" r="r" b="b"/>
              <a:pathLst>
                <a:path w="2279153" h="1950163">
                  <a:moveTo>
                    <a:pt x="50100" y="0"/>
                  </a:moveTo>
                  <a:lnTo>
                    <a:pt x="2229053" y="0"/>
                  </a:lnTo>
                  <a:cubicBezTo>
                    <a:pt x="2256723" y="0"/>
                    <a:pt x="2279153" y="22430"/>
                    <a:pt x="2279153" y="50100"/>
                  </a:cubicBezTo>
                  <a:lnTo>
                    <a:pt x="2279153" y="1900063"/>
                  </a:lnTo>
                  <a:cubicBezTo>
                    <a:pt x="2279153" y="1927733"/>
                    <a:pt x="2256723" y="1950163"/>
                    <a:pt x="2229053" y="1950163"/>
                  </a:cubicBezTo>
                  <a:lnTo>
                    <a:pt x="50100" y="1950163"/>
                  </a:lnTo>
                  <a:cubicBezTo>
                    <a:pt x="22430" y="1950163"/>
                    <a:pt x="0" y="1927733"/>
                    <a:pt x="0" y="1900063"/>
                  </a:cubicBezTo>
                  <a:lnTo>
                    <a:pt x="0" y="50100"/>
                  </a:lnTo>
                  <a:cubicBezTo>
                    <a:pt x="0" y="22430"/>
                    <a:pt x="22430" y="0"/>
                    <a:pt x="501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79153" cy="19882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568084" y="1830648"/>
            <a:ext cx="7004212" cy="1301958"/>
            <a:chOff x="0" y="0"/>
            <a:chExt cx="1844731" cy="3429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DEFINE</a:t>
              </a: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GENE SETS FOR BIO PATHWAYS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568084" y="3617599"/>
            <a:ext cx="7004212" cy="1301958"/>
            <a:chOff x="0" y="0"/>
            <a:chExt cx="1844731" cy="34290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CREATE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ENRICHMENT SCORE FUNCTION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568084" y="5452566"/>
            <a:ext cx="7004212" cy="1301958"/>
            <a:chOff x="0" y="0"/>
            <a:chExt cx="1844731" cy="34290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RUN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PERMUTATION TEST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568084" y="7287532"/>
            <a:ext cx="7004212" cy="1301958"/>
            <a:chOff x="0" y="0"/>
            <a:chExt cx="1844731" cy="34290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PLOT </a:t>
              </a:r>
              <a:r>
                <a:rPr lang="en-US" sz="225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+ </a:t>
              </a:r>
              <a:r>
                <a:rPr lang="en-US" sz="2251" b="1">
                  <a:solidFill>
                    <a:srgbClr val="FFFFFF"/>
                  </a:solidFill>
                  <a:latin typeface="Open Sauce Heavy"/>
                  <a:ea typeface="Open Sauce Heavy"/>
                  <a:cs typeface="Open Sauce Heavy"/>
                  <a:sym typeface="Open Sauce Heavy"/>
                </a:rPr>
                <a:t>ANALYZE</a:t>
              </a:r>
              <a:r>
                <a:rPr lang="en-US" sz="2251" b="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 GSEA RESULTS</a:t>
              </a:r>
            </a:p>
          </p:txBody>
        </p:sp>
      </p:grpSp>
      <p:sp>
        <p:nvSpPr>
          <p:cNvPr id="24" name="Freeform 24"/>
          <p:cNvSpPr/>
          <p:nvPr/>
        </p:nvSpPr>
        <p:spPr>
          <a:xfrm rot="5400000">
            <a:off x="13763805" y="3173339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25"/>
          <p:cNvSpPr/>
          <p:nvPr/>
        </p:nvSpPr>
        <p:spPr>
          <a:xfrm rot="5400000">
            <a:off x="13763805" y="5005626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5400000">
            <a:off x="13763805" y="6845250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TextBox 27"/>
          <p:cNvSpPr txBox="1"/>
          <p:nvPr/>
        </p:nvSpPr>
        <p:spPr>
          <a:xfrm>
            <a:off x="1726346" y="3571008"/>
            <a:ext cx="7305297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II. GSEA Pipeline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1421769"/>
            <a:ext cx="3923310" cy="3572493"/>
            <a:chOff x="0" y="0"/>
            <a:chExt cx="1033300" cy="9409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33300" cy="940903"/>
            </a:xfrm>
            <a:custGeom>
              <a:avLst/>
              <a:gdLst/>
              <a:ahLst/>
              <a:cxnLst/>
              <a:rect l="l" t="t" r="r" b="b"/>
              <a:pathLst>
                <a:path w="1033300" h="940903">
                  <a:moveTo>
                    <a:pt x="110506" y="0"/>
                  </a:moveTo>
                  <a:lnTo>
                    <a:pt x="922794" y="0"/>
                  </a:lnTo>
                  <a:cubicBezTo>
                    <a:pt x="983825" y="0"/>
                    <a:pt x="1033300" y="49475"/>
                    <a:pt x="1033300" y="110506"/>
                  </a:cubicBezTo>
                  <a:lnTo>
                    <a:pt x="1033300" y="830398"/>
                  </a:lnTo>
                  <a:cubicBezTo>
                    <a:pt x="1033300" y="891428"/>
                    <a:pt x="983825" y="940903"/>
                    <a:pt x="922794" y="940903"/>
                  </a:cubicBezTo>
                  <a:lnTo>
                    <a:pt x="110506" y="940903"/>
                  </a:lnTo>
                  <a:cubicBezTo>
                    <a:pt x="49475" y="940903"/>
                    <a:pt x="0" y="891428"/>
                    <a:pt x="0" y="830398"/>
                  </a:cubicBezTo>
                  <a:lnTo>
                    <a:pt x="0" y="110506"/>
                  </a:lnTo>
                  <a:cubicBezTo>
                    <a:pt x="0" y="49475"/>
                    <a:pt x="49475" y="0"/>
                    <a:pt x="11050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033300" cy="10075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05502" y="1421769"/>
            <a:ext cx="11950125" cy="4922916"/>
            <a:chOff x="0" y="0"/>
            <a:chExt cx="3147358" cy="12965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47358" cy="1296570"/>
            </a:xfrm>
            <a:custGeom>
              <a:avLst/>
              <a:gdLst/>
              <a:ahLst/>
              <a:cxnLst/>
              <a:rect l="l" t="t" r="r" b="b"/>
              <a:pathLst>
                <a:path w="3147358" h="1296570">
                  <a:moveTo>
                    <a:pt x="21379" y="0"/>
                  </a:moveTo>
                  <a:lnTo>
                    <a:pt x="3125979" y="0"/>
                  </a:lnTo>
                  <a:cubicBezTo>
                    <a:pt x="3131649" y="0"/>
                    <a:pt x="3137087" y="2252"/>
                    <a:pt x="3141096" y="6262"/>
                  </a:cubicBezTo>
                  <a:cubicBezTo>
                    <a:pt x="3145106" y="10271"/>
                    <a:pt x="3147358" y="15709"/>
                    <a:pt x="3147358" y="21379"/>
                  </a:cubicBezTo>
                  <a:lnTo>
                    <a:pt x="3147358" y="1275191"/>
                  </a:lnTo>
                  <a:cubicBezTo>
                    <a:pt x="3147358" y="1280861"/>
                    <a:pt x="3145106" y="1286299"/>
                    <a:pt x="3141096" y="1290309"/>
                  </a:cubicBezTo>
                  <a:cubicBezTo>
                    <a:pt x="3137087" y="1294318"/>
                    <a:pt x="3131649" y="1296570"/>
                    <a:pt x="3125979" y="1296570"/>
                  </a:cubicBezTo>
                  <a:lnTo>
                    <a:pt x="21379" y="1296570"/>
                  </a:lnTo>
                  <a:cubicBezTo>
                    <a:pt x="15709" y="1296570"/>
                    <a:pt x="10271" y="1294318"/>
                    <a:pt x="6262" y="1290309"/>
                  </a:cubicBezTo>
                  <a:cubicBezTo>
                    <a:pt x="2252" y="1286299"/>
                    <a:pt x="0" y="1280861"/>
                    <a:pt x="0" y="1275191"/>
                  </a:cubicBezTo>
                  <a:lnTo>
                    <a:pt x="0" y="21379"/>
                  </a:lnTo>
                  <a:cubicBezTo>
                    <a:pt x="0" y="15709"/>
                    <a:pt x="2252" y="10271"/>
                    <a:pt x="6262" y="6262"/>
                  </a:cubicBezTo>
                  <a:cubicBezTo>
                    <a:pt x="10271" y="2252"/>
                    <a:pt x="15709" y="0"/>
                    <a:pt x="2137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3147358" cy="1344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844793" y="1421769"/>
            <a:ext cx="10610833" cy="4734028"/>
            <a:chOff x="0" y="0"/>
            <a:chExt cx="2215285" cy="98835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15285" cy="988350"/>
            </a:xfrm>
            <a:custGeom>
              <a:avLst/>
              <a:gdLst/>
              <a:ahLst/>
              <a:cxnLst/>
              <a:rect l="l" t="t" r="r" b="b"/>
              <a:pathLst>
                <a:path w="2215285" h="988350">
                  <a:moveTo>
                    <a:pt x="40859" y="0"/>
                  </a:moveTo>
                  <a:lnTo>
                    <a:pt x="2174426" y="0"/>
                  </a:lnTo>
                  <a:cubicBezTo>
                    <a:pt x="2185263" y="0"/>
                    <a:pt x="2195655" y="4305"/>
                    <a:pt x="2203318" y="11967"/>
                  </a:cubicBezTo>
                  <a:cubicBezTo>
                    <a:pt x="2210980" y="19630"/>
                    <a:pt x="2215285" y="30022"/>
                    <a:pt x="2215285" y="40859"/>
                  </a:cubicBezTo>
                  <a:lnTo>
                    <a:pt x="2215285" y="947491"/>
                  </a:lnTo>
                  <a:cubicBezTo>
                    <a:pt x="2215285" y="970057"/>
                    <a:pt x="2196992" y="988350"/>
                    <a:pt x="2174426" y="988350"/>
                  </a:cubicBezTo>
                  <a:lnTo>
                    <a:pt x="40859" y="988350"/>
                  </a:lnTo>
                  <a:cubicBezTo>
                    <a:pt x="18293" y="988350"/>
                    <a:pt x="0" y="970057"/>
                    <a:pt x="0" y="947491"/>
                  </a:cubicBezTo>
                  <a:lnTo>
                    <a:pt x="0" y="40859"/>
                  </a:lnTo>
                  <a:cubicBezTo>
                    <a:pt x="0" y="18293"/>
                    <a:pt x="18293" y="0"/>
                    <a:pt x="40859" y="0"/>
                  </a:cubicBezTo>
                  <a:close/>
                </a:path>
              </a:pathLst>
            </a:custGeom>
            <a:blipFill>
              <a:blip r:embed="rId3"/>
              <a:stretch>
                <a:fillRect t="-6735" b="-67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03986" y="6793112"/>
            <a:ext cx="10062028" cy="2637957"/>
            <a:chOff x="0" y="0"/>
            <a:chExt cx="1909744" cy="5006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9744" cy="500677"/>
            </a:xfrm>
            <a:custGeom>
              <a:avLst/>
              <a:gdLst/>
              <a:ahLst/>
              <a:cxnLst/>
              <a:rect l="l" t="t" r="r" b="b"/>
              <a:pathLst>
                <a:path w="1909744" h="500677">
                  <a:moveTo>
                    <a:pt x="43087" y="0"/>
                  </a:moveTo>
                  <a:lnTo>
                    <a:pt x="1866657" y="0"/>
                  </a:lnTo>
                  <a:cubicBezTo>
                    <a:pt x="1878085" y="0"/>
                    <a:pt x="1889044" y="4540"/>
                    <a:pt x="1897125" y="12620"/>
                  </a:cubicBezTo>
                  <a:cubicBezTo>
                    <a:pt x="1905205" y="20701"/>
                    <a:pt x="1909744" y="31660"/>
                    <a:pt x="1909744" y="43087"/>
                  </a:cubicBezTo>
                  <a:lnTo>
                    <a:pt x="1909744" y="457589"/>
                  </a:lnTo>
                  <a:cubicBezTo>
                    <a:pt x="1909744" y="469017"/>
                    <a:pt x="1905205" y="479976"/>
                    <a:pt x="1897125" y="488057"/>
                  </a:cubicBezTo>
                  <a:cubicBezTo>
                    <a:pt x="1889044" y="496137"/>
                    <a:pt x="1878085" y="500677"/>
                    <a:pt x="1866657" y="500677"/>
                  </a:cubicBezTo>
                  <a:lnTo>
                    <a:pt x="43087" y="500677"/>
                  </a:lnTo>
                  <a:cubicBezTo>
                    <a:pt x="31660" y="500677"/>
                    <a:pt x="20701" y="496137"/>
                    <a:pt x="12620" y="488057"/>
                  </a:cubicBezTo>
                  <a:cubicBezTo>
                    <a:pt x="4540" y="479976"/>
                    <a:pt x="0" y="469017"/>
                    <a:pt x="0" y="457589"/>
                  </a:cubicBezTo>
                  <a:lnTo>
                    <a:pt x="0" y="43087"/>
                  </a:lnTo>
                  <a:cubicBezTo>
                    <a:pt x="0" y="31660"/>
                    <a:pt x="4540" y="20701"/>
                    <a:pt x="12620" y="12620"/>
                  </a:cubicBezTo>
                  <a:cubicBezTo>
                    <a:pt x="20701" y="4540"/>
                    <a:pt x="31660" y="0"/>
                    <a:pt x="43087" y="0"/>
                  </a:cubicBezTo>
                  <a:close/>
                </a:path>
              </a:pathLst>
            </a:custGeom>
            <a:blipFill>
              <a:blip r:embed="rId4"/>
              <a:stretch>
                <a:fillRect t="-1016" b="-101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453691" y="1735878"/>
            <a:ext cx="1275227" cy="828739"/>
            <a:chOff x="0" y="0"/>
            <a:chExt cx="335862" cy="21826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35862" cy="218269"/>
            </a:xfrm>
            <a:custGeom>
              <a:avLst/>
              <a:gdLst/>
              <a:ahLst/>
              <a:cxnLst/>
              <a:rect l="l" t="t" r="r" b="b"/>
              <a:pathLst>
                <a:path w="335862" h="218269">
                  <a:moveTo>
                    <a:pt x="109134" y="0"/>
                  </a:moveTo>
                  <a:lnTo>
                    <a:pt x="226728" y="0"/>
                  </a:lnTo>
                  <a:cubicBezTo>
                    <a:pt x="255672" y="0"/>
                    <a:pt x="283431" y="11498"/>
                    <a:pt x="303898" y="31965"/>
                  </a:cubicBezTo>
                  <a:cubicBezTo>
                    <a:pt x="324364" y="52431"/>
                    <a:pt x="335862" y="80190"/>
                    <a:pt x="335862" y="109134"/>
                  </a:cubicBezTo>
                  <a:lnTo>
                    <a:pt x="335862" y="109134"/>
                  </a:lnTo>
                  <a:cubicBezTo>
                    <a:pt x="335862" y="169408"/>
                    <a:pt x="287001" y="218269"/>
                    <a:pt x="226728" y="218269"/>
                  </a:cubicBezTo>
                  <a:lnTo>
                    <a:pt x="109134" y="218269"/>
                  </a:lnTo>
                  <a:cubicBezTo>
                    <a:pt x="80190" y="218269"/>
                    <a:pt x="52431" y="206771"/>
                    <a:pt x="31965" y="186304"/>
                  </a:cubicBezTo>
                  <a:cubicBezTo>
                    <a:pt x="11498" y="165837"/>
                    <a:pt x="0" y="138079"/>
                    <a:pt x="0" y="109134"/>
                  </a:cubicBezTo>
                  <a:lnTo>
                    <a:pt x="0" y="109134"/>
                  </a:lnTo>
                  <a:cubicBezTo>
                    <a:pt x="0" y="80190"/>
                    <a:pt x="11498" y="52431"/>
                    <a:pt x="31965" y="31965"/>
                  </a:cubicBezTo>
                  <a:cubicBezTo>
                    <a:pt x="52431" y="11498"/>
                    <a:pt x="80190" y="0"/>
                    <a:pt x="1091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35862" cy="265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spc="-90">
                  <a:solidFill>
                    <a:srgbClr val="000000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Serotonin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06636" y="3637087"/>
            <a:ext cx="2922282" cy="1506413"/>
            <a:chOff x="0" y="0"/>
            <a:chExt cx="769655" cy="39675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9655" cy="396751"/>
            </a:xfrm>
            <a:custGeom>
              <a:avLst/>
              <a:gdLst/>
              <a:ahLst/>
              <a:cxnLst/>
              <a:rect l="l" t="t" r="r" b="b"/>
              <a:pathLst>
                <a:path w="769655" h="396751">
                  <a:moveTo>
                    <a:pt x="87426" y="0"/>
                  </a:moveTo>
                  <a:lnTo>
                    <a:pt x="682229" y="0"/>
                  </a:lnTo>
                  <a:cubicBezTo>
                    <a:pt x="730513" y="0"/>
                    <a:pt x="769655" y="39142"/>
                    <a:pt x="769655" y="87426"/>
                  </a:cubicBezTo>
                  <a:lnTo>
                    <a:pt x="769655" y="309325"/>
                  </a:lnTo>
                  <a:cubicBezTo>
                    <a:pt x="769655" y="332512"/>
                    <a:pt x="760444" y="354749"/>
                    <a:pt x="744048" y="371144"/>
                  </a:cubicBezTo>
                  <a:cubicBezTo>
                    <a:pt x="727653" y="387540"/>
                    <a:pt x="705415" y="396751"/>
                    <a:pt x="682229" y="396751"/>
                  </a:cubicBezTo>
                  <a:lnTo>
                    <a:pt x="87426" y="396751"/>
                  </a:lnTo>
                  <a:cubicBezTo>
                    <a:pt x="39142" y="396751"/>
                    <a:pt x="0" y="357609"/>
                    <a:pt x="0" y="309325"/>
                  </a:cubicBezTo>
                  <a:lnTo>
                    <a:pt x="0" y="87426"/>
                  </a:lnTo>
                  <a:cubicBezTo>
                    <a:pt x="0" y="64239"/>
                    <a:pt x="9211" y="42002"/>
                    <a:pt x="25606" y="25606"/>
                  </a:cubicBezTo>
                  <a:cubicBezTo>
                    <a:pt x="42002" y="9211"/>
                    <a:pt x="64239" y="0"/>
                    <a:pt x="8742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769655" cy="44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spc="-90">
                  <a:solidFill>
                    <a:srgbClr val="000000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Heat Shock Proteostasis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453691" y="4969003"/>
            <a:ext cx="1275227" cy="828739"/>
            <a:chOff x="0" y="0"/>
            <a:chExt cx="335862" cy="21826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35862" cy="218269"/>
            </a:xfrm>
            <a:custGeom>
              <a:avLst/>
              <a:gdLst/>
              <a:ahLst/>
              <a:cxnLst/>
              <a:rect l="l" t="t" r="r" b="b"/>
              <a:pathLst>
                <a:path w="335862" h="218269">
                  <a:moveTo>
                    <a:pt x="109134" y="0"/>
                  </a:moveTo>
                  <a:lnTo>
                    <a:pt x="226728" y="0"/>
                  </a:lnTo>
                  <a:cubicBezTo>
                    <a:pt x="255672" y="0"/>
                    <a:pt x="283431" y="11498"/>
                    <a:pt x="303898" y="31965"/>
                  </a:cubicBezTo>
                  <a:cubicBezTo>
                    <a:pt x="324364" y="52431"/>
                    <a:pt x="335862" y="80190"/>
                    <a:pt x="335862" y="109134"/>
                  </a:cubicBezTo>
                  <a:lnTo>
                    <a:pt x="335862" y="109134"/>
                  </a:lnTo>
                  <a:cubicBezTo>
                    <a:pt x="335862" y="169408"/>
                    <a:pt x="287001" y="218269"/>
                    <a:pt x="226728" y="218269"/>
                  </a:cubicBezTo>
                  <a:lnTo>
                    <a:pt x="109134" y="218269"/>
                  </a:lnTo>
                  <a:cubicBezTo>
                    <a:pt x="80190" y="218269"/>
                    <a:pt x="52431" y="206771"/>
                    <a:pt x="31965" y="186304"/>
                  </a:cubicBezTo>
                  <a:cubicBezTo>
                    <a:pt x="11498" y="165837"/>
                    <a:pt x="0" y="138079"/>
                    <a:pt x="0" y="109134"/>
                  </a:cubicBezTo>
                  <a:lnTo>
                    <a:pt x="0" y="109134"/>
                  </a:lnTo>
                  <a:cubicBezTo>
                    <a:pt x="0" y="80190"/>
                    <a:pt x="11498" y="52431"/>
                    <a:pt x="31965" y="31965"/>
                  </a:cubicBezTo>
                  <a:cubicBezTo>
                    <a:pt x="52431" y="11498"/>
                    <a:pt x="80190" y="0"/>
                    <a:pt x="1091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335862" cy="265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spc="-90">
                  <a:solidFill>
                    <a:srgbClr val="000000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Dopamine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392101" y="2808348"/>
            <a:ext cx="2336817" cy="828739"/>
            <a:chOff x="0" y="0"/>
            <a:chExt cx="615458" cy="21826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15458" cy="218269"/>
            </a:xfrm>
            <a:custGeom>
              <a:avLst/>
              <a:gdLst/>
              <a:ahLst/>
              <a:cxnLst/>
              <a:rect l="l" t="t" r="r" b="b"/>
              <a:pathLst>
                <a:path w="615458" h="218269">
                  <a:moveTo>
                    <a:pt x="109134" y="0"/>
                  </a:moveTo>
                  <a:lnTo>
                    <a:pt x="506324" y="0"/>
                  </a:lnTo>
                  <a:cubicBezTo>
                    <a:pt x="535268" y="0"/>
                    <a:pt x="563027" y="11498"/>
                    <a:pt x="583493" y="31965"/>
                  </a:cubicBezTo>
                  <a:cubicBezTo>
                    <a:pt x="603960" y="52431"/>
                    <a:pt x="615458" y="80190"/>
                    <a:pt x="615458" y="109134"/>
                  </a:cubicBezTo>
                  <a:lnTo>
                    <a:pt x="615458" y="109134"/>
                  </a:lnTo>
                  <a:cubicBezTo>
                    <a:pt x="615458" y="169408"/>
                    <a:pt x="566597" y="218269"/>
                    <a:pt x="506324" y="218269"/>
                  </a:cubicBezTo>
                  <a:lnTo>
                    <a:pt x="109134" y="218269"/>
                  </a:lnTo>
                  <a:cubicBezTo>
                    <a:pt x="80190" y="218269"/>
                    <a:pt x="52431" y="206771"/>
                    <a:pt x="31965" y="186304"/>
                  </a:cubicBezTo>
                  <a:cubicBezTo>
                    <a:pt x="11498" y="165837"/>
                    <a:pt x="0" y="138079"/>
                    <a:pt x="0" y="109134"/>
                  </a:cubicBezTo>
                  <a:lnTo>
                    <a:pt x="0" y="109134"/>
                  </a:lnTo>
                  <a:cubicBezTo>
                    <a:pt x="0" y="80190"/>
                    <a:pt x="11498" y="52431"/>
                    <a:pt x="31965" y="31965"/>
                  </a:cubicBezTo>
                  <a:cubicBezTo>
                    <a:pt x="52431" y="11498"/>
                    <a:pt x="80190" y="0"/>
                    <a:pt x="10913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615458" cy="265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b="1" spc="-90">
                  <a:solidFill>
                    <a:srgbClr val="000000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Interferon Signaling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4015560" y="6752444"/>
            <a:ext cx="3440066" cy="1383182"/>
            <a:chOff x="0" y="0"/>
            <a:chExt cx="906026" cy="36429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06026" cy="364295"/>
            </a:xfrm>
            <a:custGeom>
              <a:avLst/>
              <a:gdLst/>
              <a:ahLst/>
              <a:cxnLst/>
              <a:rect l="l" t="t" r="r" b="b"/>
              <a:pathLst>
                <a:path w="906026" h="364295">
                  <a:moveTo>
                    <a:pt x="74267" y="0"/>
                  </a:moveTo>
                  <a:lnTo>
                    <a:pt x="831759" y="0"/>
                  </a:lnTo>
                  <a:cubicBezTo>
                    <a:pt x="851456" y="0"/>
                    <a:pt x="870346" y="7825"/>
                    <a:pt x="884273" y="21752"/>
                  </a:cubicBezTo>
                  <a:cubicBezTo>
                    <a:pt x="898201" y="35680"/>
                    <a:pt x="906026" y="54570"/>
                    <a:pt x="906026" y="74267"/>
                  </a:cubicBezTo>
                  <a:lnTo>
                    <a:pt x="906026" y="290028"/>
                  </a:lnTo>
                  <a:cubicBezTo>
                    <a:pt x="906026" y="309725"/>
                    <a:pt x="898201" y="328615"/>
                    <a:pt x="884273" y="342543"/>
                  </a:cubicBezTo>
                  <a:cubicBezTo>
                    <a:pt x="870346" y="356470"/>
                    <a:pt x="851456" y="364295"/>
                    <a:pt x="831759" y="364295"/>
                  </a:cubicBezTo>
                  <a:lnTo>
                    <a:pt x="74267" y="364295"/>
                  </a:lnTo>
                  <a:cubicBezTo>
                    <a:pt x="54570" y="364295"/>
                    <a:pt x="35680" y="356470"/>
                    <a:pt x="21752" y="342543"/>
                  </a:cubicBezTo>
                  <a:cubicBezTo>
                    <a:pt x="7825" y="328615"/>
                    <a:pt x="0" y="309725"/>
                    <a:pt x="0" y="290028"/>
                  </a:cubicBezTo>
                  <a:lnTo>
                    <a:pt x="0" y="74267"/>
                  </a:lnTo>
                  <a:cubicBezTo>
                    <a:pt x="0" y="54570"/>
                    <a:pt x="7825" y="35680"/>
                    <a:pt x="21752" y="21752"/>
                  </a:cubicBezTo>
                  <a:cubicBezTo>
                    <a:pt x="35680" y="7825"/>
                    <a:pt x="54570" y="0"/>
                    <a:pt x="7426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66675"/>
              <a:ext cx="906026" cy="430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40"/>
                </a:lnSpc>
              </a:pPr>
              <a:r>
                <a:rPr lang="en-US" sz="3600" b="1" spc="-162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GSEA Results by Gene Set</a:t>
              </a:r>
            </a:p>
          </p:txBody>
        </p:sp>
      </p:grpSp>
      <p:sp>
        <p:nvSpPr>
          <p:cNvPr id="31" name="Freeform 31"/>
          <p:cNvSpPr/>
          <p:nvPr/>
        </p:nvSpPr>
        <p:spPr>
          <a:xfrm rot="-5400000" flipV="1">
            <a:off x="12698360" y="6618627"/>
            <a:ext cx="1147585" cy="1048127"/>
          </a:xfrm>
          <a:custGeom>
            <a:avLst/>
            <a:gdLst/>
            <a:ahLst/>
            <a:cxnLst/>
            <a:rect l="l" t="t" r="r" b="b"/>
            <a:pathLst>
              <a:path w="1147585" h="1048127">
                <a:moveTo>
                  <a:pt x="0" y="1048127"/>
                </a:moveTo>
                <a:lnTo>
                  <a:pt x="1147585" y="1048127"/>
                </a:lnTo>
                <a:lnTo>
                  <a:pt x="1147585" y="0"/>
                </a:lnTo>
                <a:lnTo>
                  <a:pt x="0" y="0"/>
                </a:lnTo>
                <a:lnTo>
                  <a:pt x="0" y="10481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TextBox 32"/>
          <p:cNvSpPr txBox="1"/>
          <p:nvPr/>
        </p:nvSpPr>
        <p:spPr>
          <a:xfrm>
            <a:off x="1145127" y="3398448"/>
            <a:ext cx="3350943" cy="987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6"/>
              </a:lnSpc>
            </a:pPr>
            <a:r>
              <a:rPr lang="en-US" sz="3614" spc="-162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NES + Summary Table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45127" y="2104005"/>
            <a:ext cx="2970853" cy="942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42"/>
              </a:lnSpc>
            </a:pPr>
            <a:r>
              <a:rPr lang="en-US" sz="6512" b="1" spc="-293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Results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725309" y="1421769"/>
            <a:ext cx="5716063" cy="3792920"/>
            <a:chOff x="0" y="0"/>
            <a:chExt cx="1774411" cy="11774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74411" cy="1177418"/>
            </a:xfrm>
            <a:custGeom>
              <a:avLst/>
              <a:gdLst/>
              <a:ahLst/>
              <a:cxnLst/>
              <a:rect l="l" t="t" r="r" b="b"/>
              <a:pathLst>
                <a:path w="1774411" h="1177418">
                  <a:moveTo>
                    <a:pt x="75847" y="0"/>
                  </a:moveTo>
                  <a:lnTo>
                    <a:pt x="1698563" y="0"/>
                  </a:lnTo>
                  <a:cubicBezTo>
                    <a:pt x="1740453" y="0"/>
                    <a:pt x="1774411" y="33958"/>
                    <a:pt x="1774411" y="75847"/>
                  </a:cubicBezTo>
                  <a:lnTo>
                    <a:pt x="1774411" y="1101571"/>
                  </a:lnTo>
                  <a:cubicBezTo>
                    <a:pt x="1774411" y="1121687"/>
                    <a:pt x="1766420" y="1140979"/>
                    <a:pt x="1752196" y="1155203"/>
                  </a:cubicBezTo>
                  <a:cubicBezTo>
                    <a:pt x="1737971" y="1169427"/>
                    <a:pt x="1718679" y="1177418"/>
                    <a:pt x="1698563" y="1177418"/>
                  </a:cubicBezTo>
                  <a:lnTo>
                    <a:pt x="75847" y="1177418"/>
                  </a:lnTo>
                  <a:cubicBezTo>
                    <a:pt x="33958" y="1177418"/>
                    <a:pt x="0" y="1143460"/>
                    <a:pt x="0" y="1101571"/>
                  </a:cubicBezTo>
                  <a:lnTo>
                    <a:pt x="0" y="75847"/>
                  </a:lnTo>
                  <a:cubicBezTo>
                    <a:pt x="0" y="33958"/>
                    <a:pt x="33958" y="0"/>
                    <a:pt x="75847" y="0"/>
                  </a:cubicBezTo>
                  <a:close/>
                </a:path>
              </a:pathLst>
            </a:custGeom>
            <a:blipFill>
              <a:blip r:embed="rId3"/>
              <a:stretch>
                <a:fillRect t="-297" b="-29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3986" y="1421769"/>
            <a:ext cx="3692084" cy="3248776"/>
            <a:chOff x="0" y="0"/>
            <a:chExt cx="972401" cy="8556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72401" cy="855645"/>
            </a:xfrm>
            <a:custGeom>
              <a:avLst/>
              <a:gdLst/>
              <a:ahLst/>
              <a:cxnLst/>
              <a:rect l="l" t="t" r="r" b="b"/>
              <a:pathLst>
                <a:path w="972401" h="855645">
                  <a:moveTo>
                    <a:pt x="117426" y="0"/>
                  </a:moveTo>
                  <a:lnTo>
                    <a:pt x="854974" y="0"/>
                  </a:lnTo>
                  <a:cubicBezTo>
                    <a:pt x="919827" y="0"/>
                    <a:pt x="972401" y="52574"/>
                    <a:pt x="972401" y="117426"/>
                  </a:cubicBezTo>
                  <a:lnTo>
                    <a:pt x="972401" y="738219"/>
                  </a:lnTo>
                  <a:cubicBezTo>
                    <a:pt x="972401" y="769362"/>
                    <a:pt x="960029" y="799230"/>
                    <a:pt x="938007" y="821251"/>
                  </a:cubicBezTo>
                  <a:cubicBezTo>
                    <a:pt x="915986" y="843273"/>
                    <a:pt x="886118" y="855645"/>
                    <a:pt x="854974" y="855645"/>
                  </a:cubicBezTo>
                  <a:lnTo>
                    <a:pt x="117426" y="855645"/>
                  </a:lnTo>
                  <a:cubicBezTo>
                    <a:pt x="52574" y="855645"/>
                    <a:pt x="0" y="803071"/>
                    <a:pt x="0" y="738219"/>
                  </a:cubicBezTo>
                  <a:lnTo>
                    <a:pt x="0" y="117426"/>
                  </a:lnTo>
                  <a:cubicBezTo>
                    <a:pt x="0" y="52574"/>
                    <a:pt x="52574" y="0"/>
                    <a:pt x="1174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972401" cy="9223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669972" y="1377143"/>
            <a:ext cx="5676031" cy="3766357"/>
            <a:chOff x="0" y="0"/>
            <a:chExt cx="1774411" cy="11774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74411" cy="1177418"/>
            </a:xfrm>
            <a:custGeom>
              <a:avLst/>
              <a:gdLst/>
              <a:ahLst/>
              <a:cxnLst/>
              <a:rect l="l" t="t" r="r" b="b"/>
              <a:pathLst>
                <a:path w="1774411" h="1177418">
                  <a:moveTo>
                    <a:pt x="76382" y="0"/>
                  </a:moveTo>
                  <a:lnTo>
                    <a:pt x="1698029" y="0"/>
                  </a:lnTo>
                  <a:cubicBezTo>
                    <a:pt x="1718286" y="0"/>
                    <a:pt x="1737714" y="8047"/>
                    <a:pt x="1752039" y="22372"/>
                  </a:cubicBezTo>
                  <a:cubicBezTo>
                    <a:pt x="1766363" y="36696"/>
                    <a:pt x="1774411" y="56124"/>
                    <a:pt x="1774411" y="76382"/>
                  </a:cubicBezTo>
                  <a:lnTo>
                    <a:pt x="1774411" y="1101036"/>
                  </a:lnTo>
                  <a:cubicBezTo>
                    <a:pt x="1774411" y="1121294"/>
                    <a:pt x="1766363" y="1140722"/>
                    <a:pt x="1752039" y="1155047"/>
                  </a:cubicBezTo>
                  <a:cubicBezTo>
                    <a:pt x="1737714" y="1169371"/>
                    <a:pt x="1718286" y="1177418"/>
                    <a:pt x="1698029" y="1177418"/>
                  </a:cubicBezTo>
                  <a:lnTo>
                    <a:pt x="76382" y="1177418"/>
                  </a:lnTo>
                  <a:cubicBezTo>
                    <a:pt x="56124" y="1177418"/>
                    <a:pt x="36696" y="1169371"/>
                    <a:pt x="22372" y="1155047"/>
                  </a:cubicBezTo>
                  <a:cubicBezTo>
                    <a:pt x="8047" y="1140722"/>
                    <a:pt x="0" y="1121294"/>
                    <a:pt x="0" y="1101036"/>
                  </a:cubicBezTo>
                  <a:lnTo>
                    <a:pt x="0" y="76382"/>
                  </a:lnTo>
                  <a:cubicBezTo>
                    <a:pt x="0" y="56124"/>
                    <a:pt x="8047" y="36696"/>
                    <a:pt x="22372" y="22372"/>
                  </a:cubicBezTo>
                  <a:cubicBezTo>
                    <a:pt x="36696" y="8047"/>
                    <a:pt x="56124" y="0"/>
                    <a:pt x="76382" y="0"/>
                  </a:cubicBezTo>
                  <a:close/>
                </a:path>
              </a:pathLst>
            </a:custGeom>
            <a:blipFill>
              <a:blip r:embed="rId4"/>
              <a:stretch>
                <a:fillRect t="-1145" b="-11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887293" y="5341549"/>
            <a:ext cx="5676031" cy="3766357"/>
            <a:chOff x="0" y="0"/>
            <a:chExt cx="1774411" cy="117741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74411" cy="1177418"/>
            </a:xfrm>
            <a:custGeom>
              <a:avLst/>
              <a:gdLst/>
              <a:ahLst/>
              <a:cxnLst/>
              <a:rect l="l" t="t" r="r" b="b"/>
              <a:pathLst>
                <a:path w="1774411" h="1177418">
                  <a:moveTo>
                    <a:pt x="76382" y="0"/>
                  </a:moveTo>
                  <a:lnTo>
                    <a:pt x="1698029" y="0"/>
                  </a:lnTo>
                  <a:cubicBezTo>
                    <a:pt x="1718286" y="0"/>
                    <a:pt x="1737714" y="8047"/>
                    <a:pt x="1752039" y="22372"/>
                  </a:cubicBezTo>
                  <a:cubicBezTo>
                    <a:pt x="1766363" y="36696"/>
                    <a:pt x="1774411" y="56124"/>
                    <a:pt x="1774411" y="76382"/>
                  </a:cubicBezTo>
                  <a:lnTo>
                    <a:pt x="1774411" y="1101036"/>
                  </a:lnTo>
                  <a:cubicBezTo>
                    <a:pt x="1774411" y="1121294"/>
                    <a:pt x="1766363" y="1140722"/>
                    <a:pt x="1752039" y="1155047"/>
                  </a:cubicBezTo>
                  <a:cubicBezTo>
                    <a:pt x="1737714" y="1169371"/>
                    <a:pt x="1718286" y="1177418"/>
                    <a:pt x="1698029" y="1177418"/>
                  </a:cubicBezTo>
                  <a:lnTo>
                    <a:pt x="76382" y="1177418"/>
                  </a:lnTo>
                  <a:cubicBezTo>
                    <a:pt x="56124" y="1177418"/>
                    <a:pt x="36696" y="1169371"/>
                    <a:pt x="22372" y="1155047"/>
                  </a:cubicBezTo>
                  <a:cubicBezTo>
                    <a:pt x="8047" y="1140722"/>
                    <a:pt x="0" y="1121294"/>
                    <a:pt x="0" y="1101036"/>
                  </a:cubicBezTo>
                  <a:lnTo>
                    <a:pt x="0" y="76382"/>
                  </a:lnTo>
                  <a:cubicBezTo>
                    <a:pt x="0" y="56124"/>
                    <a:pt x="8047" y="36696"/>
                    <a:pt x="22372" y="22372"/>
                  </a:cubicBezTo>
                  <a:cubicBezTo>
                    <a:pt x="36696" y="8047"/>
                    <a:pt x="56124" y="0"/>
                    <a:pt x="76382" y="0"/>
                  </a:cubicBezTo>
                  <a:close/>
                </a:path>
              </a:pathLst>
            </a:custGeom>
            <a:blipFill>
              <a:blip r:embed="rId5"/>
              <a:stretch>
                <a:fillRect t="-1239" b="-123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779893" y="5341549"/>
            <a:ext cx="5676031" cy="3766357"/>
            <a:chOff x="0" y="0"/>
            <a:chExt cx="1774411" cy="117741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774411" cy="1177418"/>
            </a:xfrm>
            <a:custGeom>
              <a:avLst/>
              <a:gdLst/>
              <a:ahLst/>
              <a:cxnLst/>
              <a:rect l="l" t="t" r="r" b="b"/>
              <a:pathLst>
                <a:path w="1774411" h="1177418">
                  <a:moveTo>
                    <a:pt x="76382" y="0"/>
                  </a:moveTo>
                  <a:lnTo>
                    <a:pt x="1698029" y="0"/>
                  </a:lnTo>
                  <a:cubicBezTo>
                    <a:pt x="1718286" y="0"/>
                    <a:pt x="1737714" y="8047"/>
                    <a:pt x="1752039" y="22372"/>
                  </a:cubicBezTo>
                  <a:cubicBezTo>
                    <a:pt x="1766363" y="36696"/>
                    <a:pt x="1774411" y="56124"/>
                    <a:pt x="1774411" y="76382"/>
                  </a:cubicBezTo>
                  <a:lnTo>
                    <a:pt x="1774411" y="1101036"/>
                  </a:lnTo>
                  <a:cubicBezTo>
                    <a:pt x="1774411" y="1121294"/>
                    <a:pt x="1766363" y="1140722"/>
                    <a:pt x="1752039" y="1155047"/>
                  </a:cubicBezTo>
                  <a:cubicBezTo>
                    <a:pt x="1737714" y="1169371"/>
                    <a:pt x="1718286" y="1177418"/>
                    <a:pt x="1698029" y="1177418"/>
                  </a:cubicBezTo>
                  <a:lnTo>
                    <a:pt x="76382" y="1177418"/>
                  </a:lnTo>
                  <a:cubicBezTo>
                    <a:pt x="56124" y="1177418"/>
                    <a:pt x="36696" y="1169371"/>
                    <a:pt x="22372" y="1155047"/>
                  </a:cubicBezTo>
                  <a:cubicBezTo>
                    <a:pt x="8047" y="1140722"/>
                    <a:pt x="0" y="1121294"/>
                    <a:pt x="0" y="1101036"/>
                  </a:cubicBezTo>
                  <a:lnTo>
                    <a:pt x="0" y="76382"/>
                  </a:lnTo>
                  <a:cubicBezTo>
                    <a:pt x="0" y="56124"/>
                    <a:pt x="8047" y="36696"/>
                    <a:pt x="22372" y="22372"/>
                  </a:cubicBezTo>
                  <a:cubicBezTo>
                    <a:pt x="36696" y="8047"/>
                    <a:pt x="56124" y="0"/>
                    <a:pt x="76382" y="0"/>
                  </a:cubicBezTo>
                  <a:close/>
                </a:path>
              </a:pathLst>
            </a:custGeom>
            <a:blipFill>
              <a:blip r:embed="rId6"/>
              <a:stretch>
                <a:fillRect t="-1804" b="-180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145127" y="2104005"/>
            <a:ext cx="2970853" cy="942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42"/>
              </a:lnSpc>
            </a:pPr>
            <a:r>
              <a:rPr lang="en-US" sz="6512" b="1" spc="-293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Results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45127" y="3074732"/>
            <a:ext cx="3350943" cy="125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6"/>
              </a:lnSpc>
            </a:pPr>
            <a:r>
              <a:rPr lang="en-US" sz="4614" spc="-207">
                <a:solidFill>
                  <a:srgbClr val="FFFFFF"/>
                </a:solidFill>
                <a:latin typeface="Telegraf"/>
                <a:ea typeface="Telegraf"/>
                <a:cs typeface="Telegraf"/>
                <a:sym typeface="Telegraf"/>
              </a:rPr>
              <a:t>Enrichment Plots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3672492" y="5859129"/>
            <a:ext cx="3692084" cy="3248776"/>
            <a:chOff x="0" y="0"/>
            <a:chExt cx="972401" cy="85564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72401" cy="855645"/>
            </a:xfrm>
            <a:custGeom>
              <a:avLst/>
              <a:gdLst/>
              <a:ahLst/>
              <a:cxnLst/>
              <a:rect l="l" t="t" r="r" b="b"/>
              <a:pathLst>
                <a:path w="972401" h="855645">
                  <a:moveTo>
                    <a:pt x="117426" y="0"/>
                  </a:moveTo>
                  <a:lnTo>
                    <a:pt x="854974" y="0"/>
                  </a:lnTo>
                  <a:cubicBezTo>
                    <a:pt x="919827" y="0"/>
                    <a:pt x="972401" y="52574"/>
                    <a:pt x="972401" y="117426"/>
                  </a:cubicBezTo>
                  <a:lnTo>
                    <a:pt x="972401" y="738219"/>
                  </a:lnTo>
                  <a:cubicBezTo>
                    <a:pt x="972401" y="769362"/>
                    <a:pt x="960029" y="799230"/>
                    <a:pt x="938007" y="821251"/>
                  </a:cubicBezTo>
                  <a:cubicBezTo>
                    <a:pt x="915986" y="843273"/>
                    <a:pt x="886118" y="855645"/>
                    <a:pt x="854974" y="855645"/>
                  </a:cubicBezTo>
                  <a:lnTo>
                    <a:pt x="117426" y="855645"/>
                  </a:lnTo>
                  <a:cubicBezTo>
                    <a:pt x="52574" y="855645"/>
                    <a:pt x="0" y="803071"/>
                    <a:pt x="0" y="738219"/>
                  </a:cubicBezTo>
                  <a:lnTo>
                    <a:pt x="0" y="117426"/>
                  </a:lnTo>
                  <a:cubicBezTo>
                    <a:pt x="0" y="52574"/>
                    <a:pt x="52574" y="0"/>
                    <a:pt x="1174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66675"/>
              <a:ext cx="972401" cy="9223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3933088" y="6388483"/>
            <a:ext cx="3326212" cy="219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-8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Heat Shock Proteostasis</a:t>
            </a:r>
            <a:r>
              <a:rPr lang="en-US" sz="1800" b="1" spc="-8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 </a:t>
            </a:r>
            <a:r>
              <a:rPr lang="en-US" sz="1800" spc="-8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shows a large </a:t>
            </a:r>
            <a:r>
              <a:rPr lang="en-US" sz="1800" b="1" spc="-8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early peak</a:t>
            </a:r>
            <a:r>
              <a:rPr lang="en-US" sz="1800" spc="-8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while Interferon Signaling, Serotonin, and Dopamine show </a:t>
            </a:r>
            <a:r>
              <a:rPr lang="en-US" sz="1800" b="1" spc="-8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late valleys</a:t>
            </a:r>
            <a:r>
              <a:rPr lang="en-US" sz="1800" spc="-81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after initial shallow peaks which is reflected in their final enrichment scores.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F9B">
                <a:alpha val="100000"/>
              </a:srgbClr>
            </a:gs>
            <a:gs pos="50000">
              <a:srgbClr val="EB0000">
                <a:alpha val="100000"/>
              </a:srgbClr>
            </a:gs>
            <a:gs pos="100000">
              <a:srgbClr val="A000EB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03986" y="803986"/>
            <a:ext cx="449429" cy="449429"/>
          </a:xfrm>
          <a:custGeom>
            <a:avLst/>
            <a:gdLst/>
            <a:ahLst/>
            <a:cxnLst/>
            <a:rect l="l" t="t" r="r" b="b"/>
            <a:pathLst>
              <a:path w="449429" h="449429">
                <a:moveTo>
                  <a:pt x="0" y="0"/>
                </a:moveTo>
                <a:lnTo>
                  <a:pt x="449428" y="0"/>
                </a:lnTo>
                <a:lnTo>
                  <a:pt x="449428" y="449428"/>
                </a:lnTo>
                <a:lnTo>
                  <a:pt x="0" y="4494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3382979" y="4403104"/>
            <a:ext cx="12179177" cy="190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 spc="-287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Our GSEA Pipleline: </a:t>
            </a:r>
          </a:p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spc="-19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Shell Scripts, Data Cleaning, R Plots + Analysis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3845" y="806197"/>
            <a:ext cx="5593252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Stat 114: Spring 2026 Final Presentation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86391" y="9220200"/>
            <a:ext cx="6472909" cy="40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91"/>
              </a:lnSpc>
              <a:spcBef>
                <a:spcPct val="0"/>
              </a:spcBef>
            </a:pPr>
            <a:r>
              <a:rPr lang="en-US" sz="2422" spc="-10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Ethan Aidam, Victoria Chen, Anisha Kolambe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363845" y="6431274"/>
            <a:ext cx="731258" cy="2515259"/>
            <a:chOff x="0" y="0"/>
            <a:chExt cx="975011" cy="3353678"/>
          </a:xfrm>
        </p:grpSpPr>
        <p:sp>
          <p:nvSpPr>
            <p:cNvPr id="10" name="Freeform 10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 rot="-5400000">
            <a:off x="15196526" y="-50335"/>
            <a:ext cx="731258" cy="2515259"/>
            <a:chOff x="0" y="0"/>
            <a:chExt cx="975011" cy="3353678"/>
          </a:xfrm>
        </p:grpSpPr>
        <p:sp>
          <p:nvSpPr>
            <p:cNvPr id="14" name="Freeform 14"/>
            <p:cNvSpPr/>
            <p:nvPr/>
          </p:nvSpPr>
          <p:spPr>
            <a:xfrm>
              <a:off x="256685" y="0"/>
              <a:ext cx="461640" cy="461640"/>
            </a:xfrm>
            <a:custGeom>
              <a:avLst/>
              <a:gdLst/>
              <a:ahLst/>
              <a:cxnLst/>
              <a:rect l="l" t="t" r="r" b="b"/>
              <a:pathLst>
                <a:path w="461640" h="461640">
                  <a:moveTo>
                    <a:pt x="0" y="0"/>
                  </a:moveTo>
                  <a:lnTo>
                    <a:pt x="461640" y="0"/>
                  </a:lnTo>
                  <a:lnTo>
                    <a:pt x="461640" y="461640"/>
                  </a:lnTo>
                  <a:lnTo>
                    <a:pt x="0" y="46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2378668"/>
              <a:ext cx="975011" cy="975011"/>
            </a:xfrm>
            <a:custGeom>
              <a:avLst/>
              <a:gdLst/>
              <a:ahLst/>
              <a:cxnLst/>
              <a:rect l="l" t="t" r="r" b="b"/>
              <a:pathLst>
                <a:path w="975011" h="975011">
                  <a:moveTo>
                    <a:pt x="0" y="0"/>
                  </a:moveTo>
                  <a:lnTo>
                    <a:pt x="975011" y="0"/>
                  </a:lnTo>
                  <a:lnTo>
                    <a:pt x="975011" y="975010"/>
                  </a:lnTo>
                  <a:lnTo>
                    <a:pt x="0" y="9750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77335" y="1109340"/>
              <a:ext cx="620341" cy="620341"/>
            </a:xfrm>
            <a:custGeom>
              <a:avLst/>
              <a:gdLst/>
              <a:ahLst/>
              <a:cxnLst/>
              <a:rect l="l" t="t" r="r" b="b"/>
              <a:pathLst>
                <a:path w="620341" h="620341">
                  <a:moveTo>
                    <a:pt x="0" y="0"/>
                  </a:moveTo>
                  <a:lnTo>
                    <a:pt x="620341" y="0"/>
                  </a:lnTo>
                  <a:lnTo>
                    <a:pt x="620341" y="620341"/>
                  </a:lnTo>
                  <a:lnTo>
                    <a:pt x="0" y="620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F9B">
                <a:alpha val="100000"/>
              </a:srgbClr>
            </a:gs>
            <a:gs pos="50000">
              <a:srgbClr val="EB0000">
                <a:alpha val="100000"/>
              </a:srgbClr>
            </a:gs>
            <a:gs pos="100000">
              <a:srgbClr val="A000EB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4506" y="2109983"/>
            <a:ext cx="6797040" cy="1057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7"/>
              </a:lnSpc>
            </a:pPr>
            <a:r>
              <a:rPr lang="en-US" sz="7919" spc="-35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References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14506" y="3758512"/>
            <a:ext cx="15658988" cy="563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spc="-90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Akonom, T. N., Allen, M. A., Begay, T. K., Mason, A. E., Cole, S. P., Raison, C. L., &amp; Lowry, C. A. (2026). Whole-blood transcriptomic response to whole-body hyperthermia in participants with major depressive disorder. Brain, Behavior, &amp; Immunity - Health, 54, 101225. https://doi.org/10.1016/j.bbih.2026.101225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spc="-90">
              <a:solidFill>
                <a:srgbClr val="FFFFFF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spc="-90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Cui, L., Li, S., Wang, S. et al. Major depressive disorder: hypothesis, mechanism, prevention and treatment. Sig Transduct Target Ther 9, 30 (2024). https://doi.org/10.1038/s41392-024-01738-y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spc="-90">
              <a:solidFill>
                <a:srgbClr val="FFFFFF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spc="-90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Heckel-Reusser, S. (2022). Whole-body hyperthermia (Wbh): Historical aspects, current use, and future perspectives. In P. Vaupel (Ed.), Water-filtered Infrared A (wIRA) Irradiation (pp. 143–154). Springer International Publishing. https://doi.org/10.1007/978-3-030-92880-3_11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spc="-90">
              <a:solidFill>
                <a:srgbClr val="FFFFFF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 spc="-90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Subramanian, A., Tamayo, P., Mootha, V. K., Mukherjee, S., Ebert, B. L., Gillette, M. A., Paulovich, A., Pomeroy, S. L., Golub, T. R., Lander, E. S., &amp; Mesirov, J. P. (2005). Gene set enrichment analysis: A knowledge-based approach for interpreting genome-wide expression profiles. Proceedings of the National Academy of Sciences, 102(43), 15545–15550. https://doi.org/10.1073/pnas.0506580102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spc="-90">
              <a:solidFill>
                <a:srgbClr val="FFFFFF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spc="-90">
              <a:solidFill>
                <a:srgbClr val="FFFFFF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 spc="-90">
              <a:solidFill>
                <a:srgbClr val="FFFFFF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title="Screenshot 2026-05-11 at 6.37.5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7996" cy="10291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 title="Screenshot 2026-05-09 at 7.56.0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8288002" cy="10287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6111" y="349538"/>
            <a:ext cx="17695777" cy="9587924"/>
            <a:chOff x="0" y="0"/>
            <a:chExt cx="4660616" cy="25252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60616" cy="2525215"/>
            </a:xfrm>
            <a:custGeom>
              <a:avLst/>
              <a:gdLst/>
              <a:ahLst/>
              <a:cxnLst/>
              <a:rect l="l" t="t" r="r" b="b"/>
              <a:pathLst>
                <a:path w="4660616" h="2525215">
                  <a:moveTo>
                    <a:pt x="24500" y="0"/>
                  </a:moveTo>
                  <a:lnTo>
                    <a:pt x="4636116" y="0"/>
                  </a:lnTo>
                  <a:cubicBezTo>
                    <a:pt x="4649647" y="0"/>
                    <a:pt x="4660616" y="10969"/>
                    <a:pt x="4660616" y="24500"/>
                  </a:cubicBezTo>
                  <a:lnTo>
                    <a:pt x="4660616" y="2500715"/>
                  </a:lnTo>
                  <a:cubicBezTo>
                    <a:pt x="4660616" y="2507212"/>
                    <a:pt x="4658035" y="2513444"/>
                    <a:pt x="4653440" y="2518039"/>
                  </a:cubicBezTo>
                  <a:cubicBezTo>
                    <a:pt x="4648846" y="2522633"/>
                    <a:pt x="4642614" y="2525215"/>
                    <a:pt x="4636116" y="2525215"/>
                  </a:cubicBezTo>
                  <a:lnTo>
                    <a:pt x="24500" y="2525215"/>
                  </a:lnTo>
                  <a:cubicBezTo>
                    <a:pt x="10969" y="2525215"/>
                    <a:pt x="0" y="2514246"/>
                    <a:pt x="0" y="2500715"/>
                  </a:cubicBezTo>
                  <a:lnTo>
                    <a:pt x="0" y="24500"/>
                  </a:lnTo>
                  <a:cubicBezTo>
                    <a:pt x="0" y="10969"/>
                    <a:pt x="10969" y="0"/>
                    <a:pt x="24500" y="0"/>
                  </a:cubicBezTo>
                  <a:close/>
                </a:path>
              </a:pathLst>
            </a:custGeom>
            <a:solidFill>
              <a:srgbClr val="FFFFFF">
                <a:alpha val="2196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60616" cy="2563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28289" y="2084930"/>
            <a:ext cx="15478723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How Does GSEA Help?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3770149"/>
            <a:ext cx="7739362" cy="436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The effects of heat exposure on i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ndividual genes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in WBH are very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small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However, by analyzing groups of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related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genes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/biological pathways, a significant pattern might appear 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This matches the context in which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GSEA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is typically used - detecting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small expression fold changes across many genes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328289" y="3817774"/>
            <a:ext cx="7004212" cy="1301958"/>
            <a:chOff x="0" y="0"/>
            <a:chExt cx="1844731" cy="3429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44731" cy="342903"/>
            </a:xfrm>
            <a:custGeom>
              <a:avLst/>
              <a:gdLst/>
              <a:ahLst/>
              <a:cxnLst/>
              <a:rect l="l" t="t" r="r" b="b"/>
              <a:pathLst>
                <a:path w="1844731" h="342903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281004"/>
                  </a:lnTo>
                  <a:cubicBezTo>
                    <a:pt x="1844731" y="315190"/>
                    <a:pt x="1817018" y="342903"/>
                    <a:pt x="1782833" y="342903"/>
                  </a:cubicBezTo>
                  <a:lnTo>
                    <a:pt x="61898" y="342903"/>
                  </a:lnTo>
                  <a:cubicBezTo>
                    <a:pt x="45482" y="342903"/>
                    <a:pt x="29738" y="336381"/>
                    <a:pt x="18130" y="324773"/>
                  </a:cubicBezTo>
                  <a:cubicBezTo>
                    <a:pt x="6521" y="313165"/>
                    <a:pt x="0" y="297421"/>
                    <a:pt x="0" y="281004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844731" cy="3810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POTENTIAL EXPLORATORY PATHWAYS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28289" y="5521074"/>
            <a:ext cx="7004212" cy="3220575"/>
            <a:chOff x="0" y="0"/>
            <a:chExt cx="1844731" cy="84821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44731" cy="848217"/>
            </a:xfrm>
            <a:custGeom>
              <a:avLst/>
              <a:gdLst/>
              <a:ahLst/>
              <a:cxnLst/>
              <a:rect l="l" t="t" r="r" b="b"/>
              <a:pathLst>
                <a:path w="1844731" h="848217">
                  <a:moveTo>
                    <a:pt x="61898" y="0"/>
                  </a:moveTo>
                  <a:lnTo>
                    <a:pt x="1782833" y="0"/>
                  </a:lnTo>
                  <a:cubicBezTo>
                    <a:pt x="1817018" y="0"/>
                    <a:pt x="1844731" y="27713"/>
                    <a:pt x="1844731" y="61898"/>
                  </a:cubicBezTo>
                  <a:lnTo>
                    <a:pt x="1844731" y="786319"/>
                  </a:lnTo>
                  <a:cubicBezTo>
                    <a:pt x="1844731" y="820505"/>
                    <a:pt x="1817018" y="848217"/>
                    <a:pt x="1782833" y="848217"/>
                  </a:cubicBezTo>
                  <a:lnTo>
                    <a:pt x="61898" y="848217"/>
                  </a:lnTo>
                  <a:cubicBezTo>
                    <a:pt x="45482" y="848217"/>
                    <a:pt x="29738" y="841696"/>
                    <a:pt x="18130" y="830088"/>
                  </a:cubicBezTo>
                  <a:cubicBezTo>
                    <a:pt x="6521" y="818480"/>
                    <a:pt x="0" y="802736"/>
                    <a:pt x="0" y="786319"/>
                  </a:cubicBezTo>
                  <a:lnTo>
                    <a:pt x="0" y="61898"/>
                  </a:lnTo>
                  <a:cubicBezTo>
                    <a:pt x="0" y="27713"/>
                    <a:pt x="27713" y="0"/>
                    <a:pt x="618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100000"/>
                  </a:srgbClr>
                </a:gs>
                <a:gs pos="50000">
                  <a:srgbClr val="EB0000">
                    <a:alpha val="100000"/>
                  </a:srgbClr>
                </a:gs>
                <a:gs pos="100000">
                  <a:srgbClr val="A00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844731" cy="886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Cellular Response to Heat </a:t>
              </a:r>
            </a:p>
            <a:p>
              <a:pPr algn="ctr">
                <a:lnSpc>
                  <a:spcPts val="3151"/>
                </a:lnSpc>
              </a:pPr>
              <a:endParaRPr lang="en-US" sz="225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Chaperone Mediated Protein Folding</a:t>
              </a:r>
            </a:p>
            <a:p>
              <a:pPr algn="ctr">
                <a:lnSpc>
                  <a:spcPts val="3151"/>
                </a:lnSpc>
              </a:pPr>
              <a:endParaRPr lang="en-US" sz="225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Dopamine Transport*</a:t>
              </a:r>
            </a:p>
            <a:p>
              <a:pPr algn="ctr">
                <a:lnSpc>
                  <a:spcPts val="3151"/>
                </a:lnSpc>
              </a:pPr>
              <a:endParaRPr lang="en-US" sz="225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ctr">
                <a:lnSpc>
                  <a:spcPts val="3151"/>
                </a:lnSpc>
              </a:pPr>
              <a:r>
                <a:rPr lang="en-US" sz="2251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Serotonin Transport*</a:t>
              </a:r>
            </a:p>
          </p:txBody>
        </p:sp>
      </p:grpSp>
      <p:sp>
        <p:nvSpPr>
          <p:cNvPr id="17" name="Freeform 17"/>
          <p:cNvSpPr/>
          <p:nvPr/>
        </p:nvSpPr>
        <p:spPr>
          <a:xfrm rot="5400000">
            <a:off x="4524010" y="4981858"/>
            <a:ext cx="612771" cy="888519"/>
          </a:xfrm>
          <a:custGeom>
            <a:avLst/>
            <a:gdLst/>
            <a:ahLst/>
            <a:cxnLst/>
            <a:rect l="l" t="t" r="r" b="b"/>
            <a:pathLst>
              <a:path w="612771" h="888519">
                <a:moveTo>
                  <a:pt x="0" y="0"/>
                </a:moveTo>
                <a:lnTo>
                  <a:pt x="612771" y="0"/>
                </a:lnTo>
                <a:lnTo>
                  <a:pt x="612771" y="888519"/>
                </a:lnTo>
                <a:lnTo>
                  <a:pt x="0" y="8885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8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355540" y="8984615"/>
            <a:ext cx="497696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*indicates novel relationships not yet explored in paper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2394014"/>
            <a:ext cx="9903626" cy="6490277"/>
            <a:chOff x="0" y="0"/>
            <a:chExt cx="2608362" cy="17093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08362" cy="1709373"/>
            </a:xfrm>
            <a:custGeom>
              <a:avLst/>
              <a:gdLst/>
              <a:ahLst/>
              <a:cxnLst/>
              <a:rect l="l" t="t" r="r" b="b"/>
              <a:pathLst>
                <a:path w="2608362" h="1709373">
                  <a:moveTo>
                    <a:pt x="43777" y="0"/>
                  </a:moveTo>
                  <a:lnTo>
                    <a:pt x="2564586" y="0"/>
                  </a:lnTo>
                  <a:cubicBezTo>
                    <a:pt x="2576196" y="0"/>
                    <a:pt x="2587331" y="4612"/>
                    <a:pt x="2595541" y="12822"/>
                  </a:cubicBezTo>
                  <a:cubicBezTo>
                    <a:pt x="2603750" y="21032"/>
                    <a:pt x="2608362" y="32166"/>
                    <a:pt x="2608362" y="43777"/>
                  </a:cubicBezTo>
                  <a:lnTo>
                    <a:pt x="2608362" y="1665597"/>
                  </a:lnTo>
                  <a:cubicBezTo>
                    <a:pt x="2608362" y="1689774"/>
                    <a:pt x="2588763" y="1709373"/>
                    <a:pt x="2564586" y="1709373"/>
                  </a:cubicBezTo>
                  <a:lnTo>
                    <a:pt x="43777" y="1709373"/>
                  </a:lnTo>
                  <a:cubicBezTo>
                    <a:pt x="19599" y="1709373"/>
                    <a:pt x="0" y="1689774"/>
                    <a:pt x="0" y="1665597"/>
                  </a:cubicBezTo>
                  <a:lnTo>
                    <a:pt x="0" y="43777"/>
                  </a:lnTo>
                  <a:cubicBezTo>
                    <a:pt x="0" y="19599"/>
                    <a:pt x="19599" y="0"/>
                    <a:pt x="4377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2608362" cy="17760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3986" y="2394014"/>
            <a:ext cx="9903626" cy="6490277"/>
            <a:chOff x="0" y="0"/>
            <a:chExt cx="2608362" cy="17093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08362" cy="1709373"/>
            </a:xfrm>
            <a:custGeom>
              <a:avLst/>
              <a:gdLst/>
              <a:ahLst/>
              <a:cxnLst/>
              <a:rect l="l" t="t" r="r" b="b"/>
              <a:pathLst>
                <a:path w="2608362" h="1709373">
                  <a:moveTo>
                    <a:pt x="43777" y="0"/>
                  </a:moveTo>
                  <a:lnTo>
                    <a:pt x="2564586" y="0"/>
                  </a:lnTo>
                  <a:cubicBezTo>
                    <a:pt x="2576196" y="0"/>
                    <a:pt x="2587331" y="4612"/>
                    <a:pt x="2595541" y="12822"/>
                  </a:cubicBezTo>
                  <a:cubicBezTo>
                    <a:pt x="2603750" y="21032"/>
                    <a:pt x="2608362" y="32166"/>
                    <a:pt x="2608362" y="43777"/>
                  </a:cubicBezTo>
                  <a:lnTo>
                    <a:pt x="2608362" y="1665597"/>
                  </a:lnTo>
                  <a:cubicBezTo>
                    <a:pt x="2608362" y="1689774"/>
                    <a:pt x="2588763" y="1709373"/>
                    <a:pt x="2564586" y="1709373"/>
                  </a:cubicBezTo>
                  <a:lnTo>
                    <a:pt x="43777" y="1709373"/>
                  </a:lnTo>
                  <a:cubicBezTo>
                    <a:pt x="19599" y="1709373"/>
                    <a:pt x="0" y="1689774"/>
                    <a:pt x="0" y="1665597"/>
                  </a:cubicBezTo>
                  <a:lnTo>
                    <a:pt x="0" y="43777"/>
                  </a:lnTo>
                  <a:cubicBezTo>
                    <a:pt x="0" y="19599"/>
                    <a:pt x="19599" y="0"/>
                    <a:pt x="4377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40000"/>
                  </a:srgbClr>
                </a:gs>
                <a:gs pos="50000">
                  <a:srgbClr val="EB0000">
                    <a:alpha val="40000"/>
                  </a:srgbClr>
                </a:gs>
                <a:gs pos="100000">
                  <a:srgbClr val="A000EB">
                    <a:alpha val="4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2608362" cy="17760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2076279" y="3027535"/>
            <a:ext cx="5183021" cy="5183021"/>
          </a:xfrm>
          <a:custGeom>
            <a:avLst/>
            <a:gdLst/>
            <a:ahLst/>
            <a:cxnLst/>
            <a:rect l="l" t="t" r="r" b="b"/>
            <a:pathLst>
              <a:path w="5183021" h="5183021">
                <a:moveTo>
                  <a:pt x="0" y="0"/>
                </a:moveTo>
                <a:lnTo>
                  <a:pt x="5183021" y="0"/>
                </a:lnTo>
                <a:lnTo>
                  <a:pt x="5183021" y="5183020"/>
                </a:lnTo>
                <a:lnTo>
                  <a:pt x="0" y="5183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886888" y="1717473"/>
            <a:ext cx="6372412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527"/>
              </a:lnSpc>
            </a:pPr>
            <a:r>
              <a:rPr lang="en-US" sz="6399" spc="-287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Focus Pathways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20603" y="8610605"/>
            <a:ext cx="1838697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(Simply Psychology)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10842" y="2863780"/>
            <a:ext cx="8577537" cy="5443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Akonom and colleagues identified heat shock, immune response, and interleukin 6 production pathways as enriched in the WBH condition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But how might this affect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mood-relevant targets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like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dopamine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or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serotonin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→ so-called “happy chemicals”?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Major Depressive Disorder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is linked to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deficits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in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dopamine and serotonin circuits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2394014"/>
            <a:ext cx="9903626" cy="6490277"/>
            <a:chOff x="0" y="0"/>
            <a:chExt cx="2608362" cy="17093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08362" cy="1709373"/>
            </a:xfrm>
            <a:custGeom>
              <a:avLst/>
              <a:gdLst/>
              <a:ahLst/>
              <a:cxnLst/>
              <a:rect l="l" t="t" r="r" b="b"/>
              <a:pathLst>
                <a:path w="2608362" h="1709373">
                  <a:moveTo>
                    <a:pt x="43777" y="0"/>
                  </a:moveTo>
                  <a:lnTo>
                    <a:pt x="2564586" y="0"/>
                  </a:lnTo>
                  <a:cubicBezTo>
                    <a:pt x="2576196" y="0"/>
                    <a:pt x="2587331" y="4612"/>
                    <a:pt x="2595541" y="12822"/>
                  </a:cubicBezTo>
                  <a:cubicBezTo>
                    <a:pt x="2603750" y="21032"/>
                    <a:pt x="2608362" y="32166"/>
                    <a:pt x="2608362" y="43777"/>
                  </a:cubicBezTo>
                  <a:lnTo>
                    <a:pt x="2608362" y="1665597"/>
                  </a:lnTo>
                  <a:cubicBezTo>
                    <a:pt x="2608362" y="1689774"/>
                    <a:pt x="2588763" y="1709373"/>
                    <a:pt x="2564586" y="1709373"/>
                  </a:cubicBezTo>
                  <a:lnTo>
                    <a:pt x="43777" y="1709373"/>
                  </a:lnTo>
                  <a:cubicBezTo>
                    <a:pt x="19599" y="1709373"/>
                    <a:pt x="0" y="1689774"/>
                    <a:pt x="0" y="1665597"/>
                  </a:cubicBezTo>
                  <a:lnTo>
                    <a:pt x="0" y="43777"/>
                  </a:lnTo>
                  <a:cubicBezTo>
                    <a:pt x="0" y="19599"/>
                    <a:pt x="19599" y="0"/>
                    <a:pt x="4377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78000"/>
                  </a:srgbClr>
                </a:gs>
                <a:gs pos="100000">
                  <a:srgbClr val="DDDDDD">
                    <a:alpha val="1482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2608362" cy="17760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3986" y="2394014"/>
            <a:ext cx="9903626" cy="6490277"/>
            <a:chOff x="0" y="0"/>
            <a:chExt cx="2608362" cy="17093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08362" cy="1709373"/>
            </a:xfrm>
            <a:custGeom>
              <a:avLst/>
              <a:gdLst/>
              <a:ahLst/>
              <a:cxnLst/>
              <a:rect l="l" t="t" r="r" b="b"/>
              <a:pathLst>
                <a:path w="2608362" h="1709373">
                  <a:moveTo>
                    <a:pt x="43777" y="0"/>
                  </a:moveTo>
                  <a:lnTo>
                    <a:pt x="2564586" y="0"/>
                  </a:lnTo>
                  <a:cubicBezTo>
                    <a:pt x="2576196" y="0"/>
                    <a:pt x="2587331" y="4612"/>
                    <a:pt x="2595541" y="12822"/>
                  </a:cubicBezTo>
                  <a:cubicBezTo>
                    <a:pt x="2603750" y="21032"/>
                    <a:pt x="2608362" y="32166"/>
                    <a:pt x="2608362" y="43777"/>
                  </a:cubicBezTo>
                  <a:lnTo>
                    <a:pt x="2608362" y="1665597"/>
                  </a:lnTo>
                  <a:cubicBezTo>
                    <a:pt x="2608362" y="1689774"/>
                    <a:pt x="2588763" y="1709373"/>
                    <a:pt x="2564586" y="1709373"/>
                  </a:cubicBezTo>
                  <a:lnTo>
                    <a:pt x="43777" y="1709373"/>
                  </a:lnTo>
                  <a:cubicBezTo>
                    <a:pt x="19599" y="1709373"/>
                    <a:pt x="0" y="1689774"/>
                    <a:pt x="0" y="1665597"/>
                  </a:cubicBezTo>
                  <a:lnTo>
                    <a:pt x="0" y="43777"/>
                  </a:lnTo>
                  <a:cubicBezTo>
                    <a:pt x="0" y="19599"/>
                    <a:pt x="19599" y="0"/>
                    <a:pt x="4377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40000"/>
                  </a:srgbClr>
                </a:gs>
                <a:gs pos="50000">
                  <a:srgbClr val="EB0000">
                    <a:alpha val="40000"/>
                  </a:srgbClr>
                </a:gs>
                <a:gs pos="100000">
                  <a:srgbClr val="A000EB">
                    <a:alpha val="4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2608362" cy="17760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2076279" y="3027535"/>
            <a:ext cx="5183021" cy="5183021"/>
          </a:xfrm>
          <a:custGeom>
            <a:avLst/>
            <a:gdLst/>
            <a:ahLst/>
            <a:cxnLst/>
            <a:rect l="l" t="t" r="r" b="b"/>
            <a:pathLst>
              <a:path w="5183021" h="5183021">
                <a:moveTo>
                  <a:pt x="0" y="0"/>
                </a:moveTo>
                <a:lnTo>
                  <a:pt x="5183021" y="0"/>
                </a:lnTo>
                <a:lnTo>
                  <a:pt x="5183021" y="5183020"/>
                </a:lnTo>
                <a:lnTo>
                  <a:pt x="0" y="51830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310842" y="2863780"/>
            <a:ext cx="8577537" cy="2967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If WBH helps treat depression, we expect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1. Serotonin and dopamine pathways are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themselves enriched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in WBH condition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OR . . .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2. </a:t>
            </a:r>
            <a:r>
              <a:rPr lang="en-US" sz="2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Indirectly benefit</a:t>
            </a:r>
            <a:r>
              <a:rPr lang="en-US" sz="27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from the robust associations of heat shock, protein folding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310842" y="6241145"/>
            <a:ext cx="1976402" cy="814177"/>
            <a:chOff x="0" y="0"/>
            <a:chExt cx="520534" cy="2144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0534" cy="214433"/>
            </a:xfrm>
            <a:custGeom>
              <a:avLst/>
              <a:gdLst/>
              <a:ahLst/>
              <a:cxnLst/>
              <a:rect l="l" t="t" r="r" b="b"/>
              <a:pathLst>
                <a:path w="520534" h="214433">
                  <a:moveTo>
                    <a:pt x="107217" y="0"/>
                  </a:moveTo>
                  <a:lnTo>
                    <a:pt x="413317" y="0"/>
                  </a:lnTo>
                  <a:cubicBezTo>
                    <a:pt x="472531" y="0"/>
                    <a:pt x="520534" y="48003"/>
                    <a:pt x="520534" y="107217"/>
                  </a:cubicBezTo>
                  <a:lnTo>
                    <a:pt x="520534" y="107217"/>
                  </a:lnTo>
                  <a:cubicBezTo>
                    <a:pt x="520534" y="166431"/>
                    <a:pt x="472531" y="214433"/>
                    <a:pt x="413317" y="214433"/>
                  </a:cubicBezTo>
                  <a:lnTo>
                    <a:pt x="107217" y="214433"/>
                  </a:lnTo>
                  <a:cubicBezTo>
                    <a:pt x="48003" y="214433"/>
                    <a:pt x="0" y="166431"/>
                    <a:pt x="0" y="107217"/>
                  </a:cubicBezTo>
                  <a:lnTo>
                    <a:pt x="0" y="107217"/>
                  </a:lnTo>
                  <a:cubicBezTo>
                    <a:pt x="0" y="48003"/>
                    <a:pt x="48003" y="0"/>
                    <a:pt x="107217" y="0"/>
                  </a:cubicBezTo>
                  <a:close/>
                </a:path>
              </a:pathLst>
            </a:custGeom>
            <a:solidFill>
              <a:srgbClr val="4C319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520534" cy="2811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WBH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743823" y="6241145"/>
            <a:ext cx="2575639" cy="1346832"/>
            <a:chOff x="0" y="0"/>
            <a:chExt cx="678358" cy="35472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78358" cy="354721"/>
            </a:xfrm>
            <a:custGeom>
              <a:avLst/>
              <a:gdLst/>
              <a:ahLst/>
              <a:cxnLst/>
              <a:rect l="l" t="t" r="r" b="b"/>
              <a:pathLst>
                <a:path w="678358" h="354721">
                  <a:moveTo>
                    <a:pt x="153297" y="0"/>
                  </a:moveTo>
                  <a:lnTo>
                    <a:pt x="525060" y="0"/>
                  </a:lnTo>
                  <a:cubicBezTo>
                    <a:pt x="565717" y="0"/>
                    <a:pt x="604709" y="16151"/>
                    <a:pt x="633458" y="44900"/>
                  </a:cubicBezTo>
                  <a:cubicBezTo>
                    <a:pt x="662207" y="73648"/>
                    <a:pt x="678358" y="112640"/>
                    <a:pt x="678358" y="153297"/>
                  </a:cubicBezTo>
                  <a:lnTo>
                    <a:pt x="678358" y="201424"/>
                  </a:lnTo>
                  <a:cubicBezTo>
                    <a:pt x="678358" y="286088"/>
                    <a:pt x="609724" y="354721"/>
                    <a:pt x="525060" y="354721"/>
                  </a:cubicBezTo>
                  <a:lnTo>
                    <a:pt x="153297" y="354721"/>
                  </a:lnTo>
                  <a:cubicBezTo>
                    <a:pt x="68633" y="354721"/>
                    <a:pt x="0" y="286088"/>
                    <a:pt x="0" y="201424"/>
                  </a:cubicBezTo>
                  <a:lnTo>
                    <a:pt x="0" y="153297"/>
                  </a:lnTo>
                  <a:cubicBezTo>
                    <a:pt x="0" y="68633"/>
                    <a:pt x="68633" y="0"/>
                    <a:pt x="153297" y="0"/>
                  </a:cubicBezTo>
                  <a:close/>
                </a:path>
              </a:pathLst>
            </a:custGeom>
            <a:solidFill>
              <a:srgbClr val="C3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678358" cy="4213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Dopamine/</a:t>
              </a:r>
            </a:p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Serotonin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261295" y="7587977"/>
            <a:ext cx="4018247" cy="925147"/>
            <a:chOff x="0" y="0"/>
            <a:chExt cx="1058304" cy="24366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58304" cy="243660"/>
            </a:xfrm>
            <a:custGeom>
              <a:avLst/>
              <a:gdLst/>
              <a:ahLst/>
              <a:cxnLst/>
              <a:rect l="l" t="t" r="r" b="b"/>
              <a:pathLst>
                <a:path w="1058304" h="243660">
                  <a:moveTo>
                    <a:pt x="98261" y="0"/>
                  </a:moveTo>
                  <a:lnTo>
                    <a:pt x="960042" y="0"/>
                  </a:lnTo>
                  <a:cubicBezTo>
                    <a:pt x="1014311" y="0"/>
                    <a:pt x="1058304" y="43993"/>
                    <a:pt x="1058304" y="98261"/>
                  </a:cubicBezTo>
                  <a:lnTo>
                    <a:pt x="1058304" y="145399"/>
                  </a:lnTo>
                  <a:cubicBezTo>
                    <a:pt x="1058304" y="171459"/>
                    <a:pt x="1047951" y="196452"/>
                    <a:pt x="1029524" y="214880"/>
                  </a:cubicBezTo>
                  <a:cubicBezTo>
                    <a:pt x="1011096" y="233308"/>
                    <a:pt x="986103" y="243660"/>
                    <a:pt x="960042" y="243660"/>
                  </a:cubicBezTo>
                  <a:lnTo>
                    <a:pt x="98261" y="243660"/>
                  </a:lnTo>
                  <a:cubicBezTo>
                    <a:pt x="43993" y="243660"/>
                    <a:pt x="0" y="199667"/>
                    <a:pt x="0" y="145399"/>
                  </a:cubicBezTo>
                  <a:lnTo>
                    <a:pt x="0" y="98261"/>
                  </a:lnTo>
                  <a:cubicBezTo>
                    <a:pt x="0" y="43993"/>
                    <a:pt x="43993" y="0"/>
                    <a:pt x="98261" y="0"/>
                  </a:cubicBezTo>
                  <a:close/>
                </a:path>
              </a:pathLst>
            </a:custGeom>
            <a:solidFill>
              <a:srgbClr val="D63A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1058304" cy="3103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b="1" spc="-125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Intermediate Pathways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2314870" y="7143927"/>
            <a:ext cx="791399" cy="722811"/>
          </a:xfrm>
          <a:custGeom>
            <a:avLst/>
            <a:gdLst/>
            <a:ahLst/>
            <a:cxnLst/>
            <a:rect l="l" t="t" r="r" b="b"/>
            <a:pathLst>
              <a:path w="791399" h="722811">
                <a:moveTo>
                  <a:pt x="0" y="0"/>
                </a:moveTo>
                <a:lnTo>
                  <a:pt x="791398" y="0"/>
                </a:lnTo>
                <a:lnTo>
                  <a:pt x="791398" y="722811"/>
                </a:lnTo>
                <a:lnTo>
                  <a:pt x="0" y="7228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10886888" y="1717473"/>
            <a:ext cx="6372412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527"/>
              </a:lnSpc>
            </a:pPr>
            <a:r>
              <a:rPr lang="en-US" sz="6399" spc="-287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Focus Pathways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420603" y="8610605"/>
            <a:ext cx="1838697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(Simply Psychology)</a:t>
            </a:r>
          </a:p>
        </p:txBody>
      </p:sp>
      <p:sp>
        <p:nvSpPr>
          <p:cNvPr id="26" name="Freeform 26"/>
          <p:cNvSpPr/>
          <p:nvPr/>
        </p:nvSpPr>
        <p:spPr>
          <a:xfrm rot="-5400000">
            <a:off x="7451382" y="7469456"/>
            <a:ext cx="774668" cy="707530"/>
          </a:xfrm>
          <a:custGeom>
            <a:avLst/>
            <a:gdLst/>
            <a:ahLst/>
            <a:cxnLst/>
            <a:rect l="l" t="t" r="r" b="b"/>
            <a:pathLst>
              <a:path w="774668" h="707530">
                <a:moveTo>
                  <a:pt x="0" y="0"/>
                </a:moveTo>
                <a:lnTo>
                  <a:pt x="774668" y="0"/>
                </a:lnTo>
                <a:lnTo>
                  <a:pt x="774668" y="707530"/>
                </a:lnTo>
                <a:lnTo>
                  <a:pt x="0" y="7075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AutoShape 27"/>
          <p:cNvSpPr/>
          <p:nvPr/>
        </p:nvSpPr>
        <p:spPr>
          <a:xfrm flipV="1">
            <a:off x="3261295" y="6629184"/>
            <a:ext cx="4456408" cy="0"/>
          </a:xfrm>
          <a:prstGeom prst="line">
            <a:avLst/>
          </a:prstGeom>
          <a:ln w="95250" cap="flat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8" name="Group 28"/>
          <p:cNvGrpSpPr/>
          <p:nvPr/>
        </p:nvGrpSpPr>
        <p:grpSpPr>
          <a:xfrm>
            <a:off x="4966354" y="6204622"/>
            <a:ext cx="789445" cy="849123"/>
            <a:chOff x="0" y="0"/>
            <a:chExt cx="207920" cy="22363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07920" cy="223637"/>
            </a:xfrm>
            <a:custGeom>
              <a:avLst/>
              <a:gdLst/>
              <a:ahLst/>
              <a:cxnLst/>
              <a:rect l="l" t="t" r="r" b="b"/>
              <a:pathLst>
                <a:path w="207920" h="223637">
                  <a:moveTo>
                    <a:pt x="103960" y="0"/>
                  </a:moveTo>
                  <a:lnTo>
                    <a:pt x="103960" y="0"/>
                  </a:lnTo>
                  <a:cubicBezTo>
                    <a:pt x="131532" y="0"/>
                    <a:pt x="157974" y="10953"/>
                    <a:pt x="177470" y="30449"/>
                  </a:cubicBezTo>
                  <a:cubicBezTo>
                    <a:pt x="196967" y="49945"/>
                    <a:pt x="207920" y="76388"/>
                    <a:pt x="207920" y="103960"/>
                  </a:cubicBezTo>
                  <a:lnTo>
                    <a:pt x="207920" y="119677"/>
                  </a:lnTo>
                  <a:cubicBezTo>
                    <a:pt x="207920" y="147249"/>
                    <a:pt x="196967" y="173692"/>
                    <a:pt x="177470" y="193188"/>
                  </a:cubicBezTo>
                  <a:cubicBezTo>
                    <a:pt x="157974" y="212684"/>
                    <a:pt x="131532" y="223637"/>
                    <a:pt x="103960" y="223637"/>
                  </a:cubicBezTo>
                  <a:lnTo>
                    <a:pt x="103960" y="223637"/>
                  </a:lnTo>
                  <a:cubicBezTo>
                    <a:pt x="76388" y="223637"/>
                    <a:pt x="49945" y="212684"/>
                    <a:pt x="30449" y="193188"/>
                  </a:cubicBezTo>
                  <a:cubicBezTo>
                    <a:pt x="10953" y="173692"/>
                    <a:pt x="0" y="147249"/>
                    <a:pt x="0" y="119677"/>
                  </a:cubicBezTo>
                  <a:lnTo>
                    <a:pt x="0" y="103960"/>
                  </a:lnTo>
                  <a:cubicBezTo>
                    <a:pt x="0" y="76388"/>
                    <a:pt x="10953" y="49945"/>
                    <a:pt x="30449" y="30449"/>
                  </a:cubicBezTo>
                  <a:cubicBezTo>
                    <a:pt x="49945" y="10953"/>
                    <a:pt x="76388" y="0"/>
                    <a:pt x="103960" y="0"/>
                  </a:cubicBezTo>
                  <a:close/>
                </a:path>
              </a:pathLst>
            </a:custGeom>
            <a:solidFill>
              <a:srgbClr val="AD96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76200"/>
              <a:ext cx="207920" cy="2998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39"/>
                </a:lnSpc>
              </a:pPr>
              <a:r>
                <a:rPr lang="en-US" sz="3599" b="1" spc="-16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1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966354" y="8409177"/>
            <a:ext cx="789445" cy="849123"/>
            <a:chOff x="0" y="0"/>
            <a:chExt cx="207920" cy="22363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07920" cy="223637"/>
            </a:xfrm>
            <a:custGeom>
              <a:avLst/>
              <a:gdLst/>
              <a:ahLst/>
              <a:cxnLst/>
              <a:rect l="l" t="t" r="r" b="b"/>
              <a:pathLst>
                <a:path w="207920" h="223637">
                  <a:moveTo>
                    <a:pt x="103960" y="0"/>
                  </a:moveTo>
                  <a:lnTo>
                    <a:pt x="103960" y="0"/>
                  </a:lnTo>
                  <a:cubicBezTo>
                    <a:pt x="131532" y="0"/>
                    <a:pt x="157974" y="10953"/>
                    <a:pt x="177470" y="30449"/>
                  </a:cubicBezTo>
                  <a:cubicBezTo>
                    <a:pt x="196967" y="49945"/>
                    <a:pt x="207920" y="76388"/>
                    <a:pt x="207920" y="103960"/>
                  </a:cubicBezTo>
                  <a:lnTo>
                    <a:pt x="207920" y="119677"/>
                  </a:lnTo>
                  <a:cubicBezTo>
                    <a:pt x="207920" y="147249"/>
                    <a:pt x="196967" y="173692"/>
                    <a:pt x="177470" y="193188"/>
                  </a:cubicBezTo>
                  <a:cubicBezTo>
                    <a:pt x="157974" y="212684"/>
                    <a:pt x="131532" y="223637"/>
                    <a:pt x="103960" y="223637"/>
                  </a:cubicBezTo>
                  <a:lnTo>
                    <a:pt x="103960" y="223637"/>
                  </a:lnTo>
                  <a:cubicBezTo>
                    <a:pt x="76388" y="223637"/>
                    <a:pt x="49945" y="212684"/>
                    <a:pt x="30449" y="193188"/>
                  </a:cubicBezTo>
                  <a:cubicBezTo>
                    <a:pt x="10953" y="173692"/>
                    <a:pt x="0" y="147249"/>
                    <a:pt x="0" y="119677"/>
                  </a:cubicBezTo>
                  <a:lnTo>
                    <a:pt x="0" y="103960"/>
                  </a:lnTo>
                  <a:cubicBezTo>
                    <a:pt x="0" y="76388"/>
                    <a:pt x="10953" y="49945"/>
                    <a:pt x="30449" y="30449"/>
                  </a:cubicBezTo>
                  <a:cubicBezTo>
                    <a:pt x="49945" y="10953"/>
                    <a:pt x="76388" y="0"/>
                    <a:pt x="103960" y="0"/>
                  </a:cubicBezTo>
                  <a:close/>
                </a:path>
              </a:pathLst>
            </a:custGeom>
            <a:solidFill>
              <a:srgbClr val="FF914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76200"/>
              <a:ext cx="207920" cy="2998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39"/>
                </a:lnSpc>
              </a:pPr>
              <a:r>
                <a:rPr lang="en-US" sz="3599" b="1" spc="-161">
                  <a:solidFill>
                    <a:srgbClr val="FFFFFF"/>
                  </a:solidFill>
                  <a:latin typeface="Open Sauce Medium"/>
                  <a:ea typeface="Open Sauce Medium"/>
                  <a:cs typeface="Open Sauce Medium"/>
                  <a:sym typeface="Open Sauce Medium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09033D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3986" y="803986"/>
            <a:ext cx="16455314" cy="8821406"/>
            <a:chOff x="0" y="0"/>
            <a:chExt cx="21940419" cy="1176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9239" cy="599239"/>
            </a:xfrm>
            <a:custGeom>
              <a:avLst/>
              <a:gdLst/>
              <a:ahLst/>
              <a:cxnLst/>
              <a:rect l="l" t="t" r="r" b="b"/>
              <a:pathLst>
                <a:path w="599239" h="599239">
                  <a:moveTo>
                    <a:pt x="0" y="0"/>
                  </a:moveTo>
                  <a:lnTo>
                    <a:pt x="599239" y="0"/>
                  </a:lnTo>
                  <a:lnTo>
                    <a:pt x="599239" y="599239"/>
                  </a:lnTo>
                  <a:lnTo>
                    <a:pt x="0" y="599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46479" y="15649"/>
              <a:ext cx="7457669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Stat 114: Spring 2026 Final Presentation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3309874" y="11234319"/>
              <a:ext cx="8630545" cy="527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91"/>
                </a:lnSpc>
                <a:spcBef>
                  <a:spcPct val="0"/>
                </a:spcBef>
              </a:pPr>
              <a:r>
                <a:rPr lang="en-US" sz="2422" spc="-109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Ethan Aidam, Victoria Chen, Anisha Kolambe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3986" y="1429665"/>
            <a:ext cx="16455314" cy="7427670"/>
            <a:chOff x="0" y="0"/>
            <a:chExt cx="4333910" cy="19562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33910" cy="1956259"/>
            </a:xfrm>
            <a:custGeom>
              <a:avLst/>
              <a:gdLst/>
              <a:ahLst/>
              <a:cxnLst/>
              <a:rect l="l" t="t" r="r" b="b"/>
              <a:pathLst>
                <a:path w="4333910" h="1956259">
                  <a:moveTo>
                    <a:pt x="26347" y="0"/>
                  </a:moveTo>
                  <a:lnTo>
                    <a:pt x="4307563" y="0"/>
                  </a:lnTo>
                  <a:cubicBezTo>
                    <a:pt x="4322114" y="0"/>
                    <a:pt x="4333910" y="11796"/>
                    <a:pt x="4333910" y="26347"/>
                  </a:cubicBezTo>
                  <a:lnTo>
                    <a:pt x="4333910" y="1929912"/>
                  </a:lnTo>
                  <a:cubicBezTo>
                    <a:pt x="4333910" y="1944463"/>
                    <a:pt x="4322114" y="1956259"/>
                    <a:pt x="4307563" y="1956259"/>
                  </a:cubicBezTo>
                  <a:lnTo>
                    <a:pt x="26347" y="1956259"/>
                  </a:lnTo>
                  <a:cubicBezTo>
                    <a:pt x="19359" y="1956259"/>
                    <a:pt x="12658" y="1953483"/>
                    <a:pt x="7717" y="1948542"/>
                  </a:cubicBezTo>
                  <a:cubicBezTo>
                    <a:pt x="2776" y="1943601"/>
                    <a:pt x="0" y="1936899"/>
                    <a:pt x="0" y="1929912"/>
                  </a:cubicBezTo>
                  <a:lnTo>
                    <a:pt x="0" y="26347"/>
                  </a:lnTo>
                  <a:cubicBezTo>
                    <a:pt x="0" y="19359"/>
                    <a:pt x="2776" y="12658"/>
                    <a:pt x="7717" y="7717"/>
                  </a:cubicBezTo>
                  <a:cubicBezTo>
                    <a:pt x="12658" y="2776"/>
                    <a:pt x="19359" y="0"/>
                    <a:pt x="263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0F9B">
                    <a:alpha val="78000"/>
                  </a:srgbClr>
                </a:gs>
                <a:gs pos="50000">
                  <a:srgbClr val="EB0000">
                    <a:alpha val="78000"/>
                  </a:srgbClr>
                </a:gs>
                <a:gs pos="100000">
                  <a:srgbClr val="A000EB">
                    <a:alpha val="78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33910" cy="19943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32416" y="2488077"/>
            <a:ext cx="5932332" cy="5453223"/>
            <a:chOff x="0" y="0"/>
            <a:chExt cx="1562425" cy="14362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62425" cy="1436240"/>
            </a:xfrm>
            <a:custGeom>
              <a:avLst/>
              <a:gdLst/>
              <a:ahLst/>
              <a:cxnLst/>
              <a:rect l="l" t="t" r="r" b="b"/>
              <a:pathLst>
                <a:path w="1562425" h="1436240">
                  <a:moveTo>
                    <a:pt x="73082" y="0"/>
                  </a:moveTo>
                  <a:lnTo>
                    <a:pt x="1489343" y="0"/>
                  </a:lnTo>
                  <a:cubicBezTo>
                    <a:pt x="1508725" y="0"/>
                    <a:pt x="1527314" y="7700"/>
                    <a:pt x="1541020" y="21405"/>
                  </a:cubicBezTo>
                  <a:cubicBezTo>
                    <a:pt x="1554725" y="35111"/>
                    <a:pt x="1562425" y="53700"/>
                    <a:pt x="1562425" y="73082"/>
                  </a:cubicBezTo>
                  <a:lnTo>
                    <a:pt x="1562425" y="1363158"/>
                  </a:lnTo>
                  <a:cubicBezTo>
                    <a:pt x="1562425" y="1382540"/>
                    <a:pt x="1554725" y="1401129"/>
                    <a:pt x="1541020" y="1414834"/>
                  </a:cubicBezTo>
                  <a:cubicBezTo>
                    <a:pt x="1527314" y="1428540"/>
                    <a:pt x="1508725" y="1436240"/>
                    <a:pt x="1489343" y="1436240"/>
                  </a:cubicBezTo>
                  <a:lnTo>
                    <a:pt x="73082" y="1436240"/>
                  </a:lnTo>
                  <a:cubicBezTo>
                    <a:pt x="32720" y="1436240"/>
                    <a:pt x="0" y="1403520"/>
                    <a:pt x="0" y="1363158"/>
                  </a:cubicBezTo>
                  <a:lnTo>
                    <a:pt x="0" y="73082"/>
                  </a:lnTo>
                  <a:cubicBezTo>
                    <a:pt x="0" y="53700"/>
                    <a:pt x="7700" y="35111"/>
                    <a:pt x="21405" y="21405"/>
                  </a:cubicBezTo>
                  <a:cubicBezTo>
                    <a:pt x="35111" y="7700"/>
                    <a:pt x="53700" y="0"/>
                    <a:pt x="730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562425" cy="1474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1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355564" y="3031443"/>
            <a:ext cx="5686035" cy="4366491"/>
          </a:xfrm>
          <a:custGeom>
            <a:avLst/>
            <a:gdLst/>
            <a:ahLst/>
            <a:cxnLst/>
            <a:rect l="l" t="t" r="r" b="b"/>
            <a:pathLst>
              <a:path w="5686035" h="4366491">
                <a:moveTo>
                  <a:pt x="0" y="0"/>
                </a:moveTo>
                <a:lnTo>
                  <a:pt x="5686036" y="0"/>
                </a:lnTo>
                <a:lnTo>
                  <a:pt x="5686036" y="4366491"/>
                </a:lnTo>
                <a:lnTo>
                  <a:pt x="0" y="43664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726346" y="2428008"/>
            <a:ext cx="9376984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28"/>
              </a:lnSpc>
            </a:pPr>
            <a:r>
              <a:rPr lang="en-US" sz="6400" spc="-288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Biological Motivation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26346" y="3986140"/>
            <a:ext cx="7026925" cy="392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Whole-body hyperthermia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(WBH) is a medical procedure that intentionally raises body temperature to high heat (~38.5° C)</a:t>
            </a:r>
          </a:p>
          <a:p>
            <a:pPr algn="l">
              <a:lnSpc>
                <a:spcPts val="3499"/>
              </a:lnSpc>
            </a:pPr>
            <a:endParaRPr lang="en-US" sz="2499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Heat exposure</a:t>
            </a:r>
            <a:r>
              <a:rPr lang="en-US" sz="249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activates heat shock proteins and immune pathways, which recent research suggests might help </a:t>
            </a:r>
            <a:r>
              <a:rPr lang="en-US" sz="2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treat depression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72383" y="8110857"/>
            <a:ext cx="19114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(Akonom et al., 2026)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024153" y="8110857"/>
            <a:ext cx="2140595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-71">
                <a:solidFill>
                  <a:srgbClr val="FFFFFF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(Heckel-Reusser, 2022)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1824</Words>
  <Application>Microsoft Macintosh PowerPoint</Application>
  <PresentationFormat>Custom</PresentationFormat>
  <Paragraphs>232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Open Sauce Heavy</vt:lpstr>
      <vt:lpstr>Calibri</vt:lpstr>
      <vt:lpstr>Open Sauce</vt:lpstr>
      <vt:lpstr>Aptos</vt:lpstr>
      <vt:lpstr>Open Sauce Medium</vt:lpstr>
      <vt:lpstr>Telegraf</vt:lpstr>
      <vt:lpstr>Telegraf Bold</vt:lpstr>
      <vt:lpstr>Open Sauce Bold</vt:lpstr>
      <vt:lpstr>Open Sans</vt:lpstr>
      <vt:lpstr>Times New Roman Italics</vt:lpstr>
      <vt:lpstr>Poppins Bold</vt:lpstr>
      <vt:lpstr>Poppins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 114 final project</dc:title>
  <cp:lastModifiedBy>Aidam, Ethan</cp:lastModifiedBy>
  <cp:revision>2</cp:revision>
  <dcterms:created xsi:type="dcterms:W3CDTF">2006-08-16T00:00:00Z</dcterms:created>
  <dcterms:modified xsi:type="dcterms:W3CDTF">2026-08-17T05:03:56Z</dcterms:modified>
  <dc:identifier>DAHHB9pYYg8</dc:identifier>
</cp:coreProperties>
</file>